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66" r:id="rId3"/>
    <p:sldId id="263" r:id="rId4"/>
    <p:sldId id="268" r:id="rId5"/>
    <p:sldId id="346" r:id="rId6"/>
    <p:sldId id="345" r:id="rId7"/>
    <p:sldId id="339" r:id="rId8"/>
    <p:sldId id="341" r:id="rId9"/>
    <p:sldId id="340" r:id="rId10"/>
    <p:sldId id="342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59" r:id="rId20"/>
    <p:sldId id="278" r:id="rId21"/>
    <p:sldId id="277" r:id="rId22"/>
    <p:sldId id="265" r:id="rId23"/>
    <p:sldId id="264" r:id="rId24"/>
    <p:sldId id="279" r:id="rId25"/>
    <p:sldId id="281" r:id="rId26"/>
    <p:sldId id="349" r:id="rId27"/>
    <p:sldId id="351" r:id="rId28"/>
    <p:sldId id="350" r:id="rId29"/>
    <p:sldId id="352" r:id="rId30"/>
    <p:sldId id="348" r:id="rId31"/>
    <p:sldId id="282" r:id="rId32"/>
    <p:sldId id="347" r:id="rId33"/>
    <p:sldId id="262" r:id="rId34"/>
    <p:sldId id="283" r:id="rId35"/>
    <p:sldId id="353" r:id="rId36"/>
    <p:sldId id="354" r:id="rId37"/>
    <p:sldId id="284" r:id="rId38"/>
    <p:sldId id="257" r:id="rId39"/>
    <p:sldId id="285" r:id="rId40"/>
    <p:sldId id="286" r:id="rId41"/>
    <p:sldId id="287" r:id="rId42"/>
    <p:sldId id="267" r:id="rId43"/>
    <p:sldId id="261" r:id="rId44"/>
    <p:sldId id="258" r:id="rId45"/>
    <p:sldId id="288" r:id="rId46"/>
    <p:sldId id="289" r:id="rId47"/>
    <p:sldId id="290" r:id="rId48"/>
    <p:sldId id="291" r:id="rId49"/>
    <p:sldId id="292" r:id="rId50"/>
    <p:sldId id="260" r:id="rId51"/>
    <p:sldId id="355" r:id="rId52"/>
    <p:sldId id="356" r:id="rId53"/>
    <p:sldId id="357" r:id="rId54"/>
    <p:sldId id="358" r:id="rId55"/>
    <p:sldId id="302" r:id="rId56"/>
    <p:sldId id="311" r:id="rId57"/>
    <p:sldId id="360" r:id="rId58"/>
    <p:sldId id="312" r:id="rId59"/>
    <p:sldId id="313" r:id="rId60"/>
    <p:sldId id="315" r:id="rId61"/>
    <p:sldId id="307" r:id="rId62"/>
    <p:sldId id="359" r:id="rId63"/>
    <p:sldId id="309" r:id="rId64"/>
    <p:sldId id="310" r:id="rId65"/>
    <p:sldId id="314" r:id="rId66"/>
    <p:sldId id="362" r:id="rId67"/>
    <p:sldId id="301" r:id="rId68"/>
    <p:sldId id="305" r:id="rId69"/>
    <p:sldId id="306" r:id="rId70"/>
    <p:sldId id="303" r:id="rId71"/>
    <p:sldId id="304" r:id="rId72"/>
    <p:sldId id="293" r:id="rId73"/>
    <p:sldId id="294" r:id="rId74"/>
    <p:sldId id="297" r:id="rId75"/>
    <p:sldId id="296" r:id="rId76"/>
    <p:sldId id="300" r:id="rId77"/>
    <p:sldId id="295" r:id="rId78"/>
    <p:sldId id="298" r:id="rId79"/>
    <p:sldId id="299" r:id="rId80"/>
    <p:sldId id="361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9CB3-E4BF-4182-96DA-CDD768D64D9C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6E96C-7B10-4D78-9DE8-D30FAF0D7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111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6E96C-7B10-4D78-9DE8-D30FAF0D7727}" type="slidenum">
              <a:rPr lang="sk-SK" smtClean="0"/>
              <a:t>70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64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74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43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13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43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04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21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75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67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1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3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4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814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8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07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2099-E130-4908-93AC-999278F8ED1F}" type="datetimeFigureOut">
              <a:rPr lang="sk-SK" smtClean="0"/>
              <a:t>9. 10. 2024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21CEBA-864A-4FF5-9A58-082021AEE8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96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kubperdek-26e24f.gitlab.io/pdfs/applicationOfTheme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akubperdek-26e24f.gitlab.io/pdfs/applicationOfThemes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akubperdek-26e24f.gitlab.io/pdfs/applicationOfThemes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kubperdek-26e24f.gitlab.io/pdfs/applicationOfThemes.pdf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jakubperdek-26e24f.gitlab.io/pdfs/applicationOfThemes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kubperdek-26e24f.gitlab.io/pdfs/applicationOfThemes.pd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ing.com/books/aspectj-in-action-second-edition" TargetMode="External"/><Relationship Id="rId3" Type="http://schemas.openxmlformats.org/officeDocument/2006/relationships/hyperlink" Target="https://duepublico2.uni-due.de/receive/duepublico_mods_00024134" TargetMode="External"/><Relationship Id="rId7" Type="http://schemas.openxmlformats.org/officeDocument/2006/relationships/hyperlink" Target="https://www.e-informatyka.pl/attach/e-Informatica_-_Volume_3/Vol3Iss1Year2009Informatica.pdf.pdf" TargetMode="External"/><Relationship Id="rId2" Type="http://schemas.openxmlformats.org/officeDocument/2006/relationships/hyperlink" Target="https://jakubperdek-26e24f.gitlab.io/pdfs/applicationOfThem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hapter/10.1007/978-3-642-28038-2_4" TargetMode="External"/><Relationship Id="rId5" Type="http://schemas.openxmlformats.org/officeDocument/2006/relationships/hyperlink" Target="https://cordis.europa.eu/project/id/033710" TargetMode="External"/><Relationship Id="rId4" Type="http://schemas.openxmlformats.org/officeDocument/2006/relationships/hyperlink" Target="https://archive.org/details/aspectorientedan0000cla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EFE3A-92BE-4B07-A787-52900A87D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Aspects in Analysis And Design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EF3AD-B1BE-4D67-27D5-26A1C16DC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126" y="4099928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b="1" dirty="0"/>
              <a:t>Themes and JPDD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40039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B694A2-BEFA-A2F2-B7E5-CC67B2B8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45FCDD1-780B-CE9B-C285-13ECD3D3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377"/>
            <a:ext cx="12146070" cy="458216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0CB7732-6C36-7C4A-6F76-A5865F44547F}"/>
              </a:ext>
            </a:extLst>
          </p:cNvPr>
          <p:cNvSpPr txBox="1">
            <a:spLocks/>
          </p:cNvSpPr>
          <p:nvPr/>
        </p:nvSpPr>
        <p:spPr>
          <a:xfrm>
            <a:off x="290707" y="149167"/>
            <a:ext cx="1051025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Test</a:t>
            </a:r>
            <a:endParaRPr lang="sk-SK" sz="54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58EB5DE-0BE3-47E6-ED14-0658C637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961" y="0"/>
            <a:ext cx="8785039" cy="35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52ACB79-5567-E52D-BB70-778A14425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02"/>
          <a:stretch/>
        </p:blipFill>
        <p:spPr>
          <a:xfrm>
            <a:off x="430178" y="3590745"/>
            <a:ext cx="4363059" cy="277561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74A11C-34A9-2031-FDA8-26485C77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287967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dirty="0" err="1"/>
              <a:t>Peer</a:t>
            </a:r>
            <a:r>
              <a:rPr lang="sk-SK" sz="6000" b="1" dirty="0"/>
              <a:t> </a:t>
            </a:r>
            <a:r>
              <a:rPr lang="sk-SK" sz="6000" b="1" dirty="0" err="1"/>
              <a:t>Use</a:t>
            </a:r>
            <a:r>
              <a:rPr lang="sk-SK" sz="6000" b="1" dirty="0"/>
              <a:t> </a:t>
            </a:r>
            <a:r>
              <a:rPr lang="sk-SK" sz="6000" b="1" dirty="0" err="1"/>
              <a:t>Cases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4CBD6C6-5C79-AD33-14F5-AD34236D0BC9}"/>
              </a:ext>
            </a:extLst>
          </p:cNvPr>
          <p:cNvSpPr txBox="1"/>
          <p:nvPr/>
        </p:nvSpPr>
        <p:spPr>
          <a:xfrm>
            <a:off x="1490423" y="2662095"/>
            <a:ext cx="757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Separation</a:t>
            </a:r>
            <a:r>
              <a:rPr lang="sk-SK" dirty="0"/>
              <a:t> of </a:t>
            </a:r>
            <a:r>
              <a:rPr lang="sk-SK" dirty="0" err="1"/>
              <a:t>concerns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problematic</a:t>
            </a:r>
            <a:r>
              <a:rPr lang="sk-SK" dirty="0"/>
              <a:t> in </a:t>
            </a:r>
            <a:r>
              <a:rPr lang="sk-SK" dirty="0" err="1"/>
              <a:t>peer</a:t>
            </a:r>
            <a:r>
              <a:rPr lang="sk-SK" dirty="0"/>
              <a:t>/</a:t>
            </a:r>
            <a:r>
              <a:rPr lang="sk-SK" dirty="0" err="1"/>
              <a:t>extension</a:t>
            </a:r>
            <a:r>
              <a:rPr lang="sk-SK" dirty="0"/>
              <a:t>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cases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4738AFA-B488-0D01-D4ED-BBD490FBF328}"/>
              </a:ext>
            </a:extLst>
          </p:cNvPr>
          <p:cNvSpPr txBox="1"/>
          <p:nvPr/>
        </p:nvSpPr>
        <p:spPr>
          <a:xfrm>
            <a:off x="1491445" y="1447088"/>
            <a:ext cx="6915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PEER USE CASES</a:t>
            </a:r>
            <a:r>
              <a:rPr lang="sk-SK" dirty="0"/>
              <a:t>: </a:t>
            </a:r>
            <a:r>
              <a:rPr lang="sk-SK" i="1" dirty="0" err="1"/>
              <a:t>Use</a:t>
            </a:r>
            <a:r>
              <a:rPr lang="sk-SK" i="1" dirty="0"/>
              <a:t> </a:t>
            </a:r>
            <a:r>
              <a:rPr lang="sk-SK" i="1" dirty="0" err="1"/>
              <a:t>cases</a:t>
            </a:r>
            <a:r>
              <a:rPr lang="sk-SK" i="1" dirty="0"/>
              <a:t> </a:t>
            </a:r>
            <a:r>
              <a:rPr lang="sk-SK" i="1" dirty="0" err="1"/>
              <a:t>without</a:t>
            </a:r>
            <a:r>
              <a:rPr lang="sk-SK" i="1" dirty="0"/>
              <a:t> </a:t>
            </a:r>
            <a:r>
              <a:rPr lang="sk-SK" i="1" dirty="0" err="1"/>
              <a:t>binding</a:t>
            </a:r>
            <a:r>
              <a:rPr lang="sk-SK" i="1" dirty="0"/>
              <a:t> </a:t>
            </a:r>
            <a:r>
              <a:rPr lang="sk-SK" i="1" dirty="0" err="1"/>
              <a:t>between</a:t>
            </a:r>
            <a:r>
              <a:rPr lang="sk-SK" i="1" dirty="0"/>
              <a:t> </a:t>
            </a:r>
            <a:r>
              <a:rPr lang="sk-SK" i="1" dirty="0" err="1"/>
              <a:t>each</a:t>
            </a:r>
            <a:r>
              <a:rPr lang="sk-SK" i="1" dirty="0"/>
              <a:t> </a:t>
            </a:r>
            <a:r>
              <a:rPr lang="sk-SK" i="1" dirty="0" err="1"/>
              <a:t>other</a:t>
            </a:r>
            <a:endParaRPr lang="sk-SK" i="1" dirty="0"/>
          </a:p>
          <a:p>
            <a:r>
              <a:rPr lang="sk-SK" i="1" dirty="0"/>
              <a:t>	-</a:t>
            </a:r>
            <a:r>
              <a:rPr lang="en-US" i="1" dirty="0"/>
              <a:t>&gt; independent of each other</a:t>
            </a:r>
          </a:p>
          <a:p>
            <a:r>
              <a:rPr lang="en-US" i="1" dirty="0"/>
              <a:t>	-&gt; can be processed in </a:t>
            </a:r>
            <a:r>
              <a:rPr lang="en-US" i="1" dirty="0" err="1"/>
              <a:t>paralell</a:t>
            </a:r>
            <a:endParaRPr lang="en-US" i="1" dirty="0"/>
          </a:p>
          <a:p>
            <a:r>
              <a:rPr lang="en-US" i="1" dirty="0"/>
              <a:t>	-&gt; have an affect on shared/common entity</a:t>
            </a:r>
            <a:endParaRPr lang="sk-SK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139612A-60CB-79D1-44C7-39BC074221AA}"/>
              </a:ext>
            </a:extLst>
          </p:cNvPr>
          <p:cNvSpPr txBox="1"/>
          <p:nvPr/>
        </p:nvSpPr>
        <p:spPr>
          <a:xfrm>
            <a:off x="239339" y="3107715"/>
            <a:ext cx="4709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Collaboration diagrams:</a:t>
            </a:r>
            <a:endParaRPr lang="sk-SK" sz="3200" b="1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64EAF46-1FBC-7D7A-D1DD-4597AA931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57" y="3923891"/>
            <a:ext cx="4429743" cy="293410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B70FCCD6-9276-A556-C3BD-12D8A3CEDEA9}"/>
              </a:ext>
            </a:extLst>
          </p:cNvPr>
          <p:cNvSpPr txBox="1"/>
          <p:nvPr/>
        </p:nvSpPr>
        <p:spPr>
          <a:xfrm>
            <a:off x="-49095" y="6366361"/>
            <a:ext cx="804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Zdroje</a:t>
            </a:r>
            <a:r>
              <a:rPr lang="sk-SK" dirty="0"/>
              <a:t> z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TÉMY V PRÍSTUPE THEME/DOC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406AE41-259B-AC8A-F559-1847B45710D2}"/>
              </a:ext>
            </a:extLst>
          </p:cNvPr>
          <p:cNvSpPr txBox="1"/>
          <p:nvPr/>
        </p:nvSpPr>
        <p:spPr>
          <a:xfrm>
            <a:off x="3697999" y="4627754"/>
            <a:ext cx="3379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 diagram: </a:t>
            </a:r>
          </a:p>
          <a:p>
            <a:r>
              <a:rPr lang="en-US" dirty="0"/>
              <a:t>Remove goods from warehouse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072F936-F05B-FDA3-36AC-B71D3E3310AD}"/>
              </a:ext>
            </a:extLst>
          </p:cNvPr>
          <p:cNvSpPr txBox="1"/>
          <p:nvPr/>
        </p:nvSpPr>
        <p:spPr>
          <a:xfrm>
            <a:off x="5982468" y="3490402"/>
            <a:ext cx="516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 diagram: Accounting the purchase</a:t>
            </a:r>
          </a:p>
        </p:txBody>
      </p:sp>
    </p:spTree>
    <p:extLst>
      <p:ext uri="{BB962C8B-B14F-4D97-AF65-F5344CB8AC3E}">
        <p14:creationId xmlns:p14="http://schemas.microsoft.com/office/powerpoint/2010/main" val="190451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E45B3BE-DD67-B3EB-E95D-ADF924AD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29" y="2201314"/>
            <a:ext cx="5522879" cy="43659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033C73-D9BB-72A9-3874-11907AD2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82" y="315028"/>
            <a:ext cx="9779965" cy="13208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Solution to Peer Use Cases: 						</a:t>
            </a:r>
            <a:r>
              <a:rPr lang="en-US" sz="5400" b="1" i="1" dirty="0"/>
              <a:t>Intertype Declaration</a:t>
            </a:r>
            <a:endParaRPr lang="sk-SK" sz="5400" b="1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D25C562-E396-0C7B-90BD-15F047BDE0EE}"/>
              </a:ext>
            </a:extLst>
          </p:cNvPr>
          <p:cNvSpPr txBox="1"/>
          <p:nvPr/>
        </p:nvSpPr>
        <p:spPr>
          <a:xfrm>
            <a:off x="791663" y="2116201"/>
            <a:ext cx="9561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-we create use case slice… </a:t>
            </a:r>
          </a:p>
          <a:p>
            <a:endParaRPr lang="en-US" sz="2800" dirty="0"/>
          </a:p>
          <a:p>
            <a:r>
              <a:rPr lang="en-US" b="1" dirty="0">
                <a:solidFill>
                  <a:srgbClr val="FF0000"/>
                </a:solidFill>
              </a:rPr>
              <a:t>	 </a:t>
            </a:r>
            <a:r>
              <a:rPr lang="en-US" sz="2400" b="1" dirty="0">
                <a:solidFill>
                  <a:srgbClr val="FF0000"/>
                </a:solidFill>
              </a:rPr>
              <a:t>…containing only specifics for this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use case (Accounting the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`					purchase in Figure)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8FB1F9B-ACAA-3053-9829-DCDDBEE10AED}"/>
              </a:ext>
            </a:extLst>
          </p:cNvPr>
          <p:cNvSpPr txBox="1"/>
          <p:nvPr/>
        </p:nvSpPr>
        <p:spPr>
          <a:xfrm>
            <a:off x="302982" y="6382560"/>
            <a:ext cx="804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Zdroje</a:t>
            </a:r>
            <a:r>
              <a:rPr lang="sk-SK" dirty="0"/>
              <a:t> z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3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: PRÍPADY POUŽITIA A TÉMY V PRÍSTUPE THEME/DOC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219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4AE13-1950-5324-4D50-2ECA6C76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00" y="351849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Overlapping Problem in Peer Use Cases</a:t>
            </a:r>
            <a:endParaRPr lang="sk-SK" sz="5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F88C0FD-6686-BF34-972D-CB99C5A1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38" y="2767843"/>
            <a:ext cx="10690924" cy="3439590"/>
          </a:xfrm>
          <a:prstGeom prst="rect">
            <a:avLst/>
          </a:prstGeom>
        </p:spPr>
      </p:pic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BC71E312-32DD-E000-B306-39DD169A269D}"/>
              </a:ext>
            </a:extLst>
          </p:cNvPr>
          <p:cNvCxnSpPr/>
          <p:nvPr/>
        </p:nvCxnSpPr>
        <p:spPr>
          <a:xfrm>
            <a:off x="1006454" y="5718580"/>
            <a:ext cx="1190561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9CC0B13A-3100-3ACE-C23F-776C72473A84}"/>
              </a:ext>
            </a:extLst>
          </p:cNvPr>
          <p:cNvCxnSpPr>
            <a:cxnSpLocks/>
          </p:cNvCxnSpPr>
          <p:nvPr/>
        </p:nvCxnSpPr>
        <p:spPr>
          <a:xfrm>
            <a:off x="6096000" y="5543679"/>
            <a:ext cx="1317391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B7CC3962-4104-0223-AA63-FCF900D47C65}"/>
              </a:ext>
            </a:extLst>
          </p:cNvPr>
          <p:cNvSpPr/>
          <p:nvPr/>
        </p:nvSpPr>
        <p:spPr>
          <a:xfrm>
            <a:off x="576872" y="5388209"/>
            <a:ext cx="601418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C73F66F3-9E7E-E563-8216-178F40A6928C}"/>
              </a:ext>
            </a:extLst>
          </p:cNvPr>
          <p:cNvSpPr/>
          <p:nvPr/>
        </p:nvSpPr>
        <p:spPr>
          <a:xfrm>
            <a:off x="5628677" y="5227627"/>
            <a:ext cx="601418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D8299AB-811F-02E6-F4DC-25EB15937786}"/>
              </a:ext>
            </a:extLst>
          </p:cNvPr>
          <p:cNvSpPr txBox="1"/>
          <p:nvPr/>
        </p:nvSpPr>
        <p:spPr>
          <a:xfrm>
            <a:off x="441858" y="2367733"/>
            <a:ext cx="7329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functionality in form of </a:t>
            </a:r>
            <a:r>
              <a:rPr lang="en-US" sz="2000" dirty="0" err="1"/>
              <a:t>vyhladaj</a:t>
            </a:r>
            <a:r>
              <a:rPr lang="en-US" sz="2000" dirty="0"/>
              <a:t>() method is overlapping:</a:t>
            </a:r>
            <a:endParaRPr lang="sk-SK" sz="2000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E6866131-0E84-6F95-F536-EF2CC501AC04}"/>
              </a:ext>
            </a:extLst>
          </p:cNvPr>
          <p:cNvSpPr txBox="1"/>
          <p:nvPr/>
        </p:nvSpPr>
        <p:spPr>
          <a:xfrm>
            <a:off x="312983" y="6321485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3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: PRÍPADY POUŽITIA A TÉMY V PRÍSTUPE THEME/DOC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56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4AE13-1950-5324-4D50-2ECA6C76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61" y="149744"/>
            <a:ext cx="908035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Solving Overlapping Problem in Peer Use Cases</a:t>
            </a:r>
            <a:endParaRPr lang="sk-SK" sz="54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38B62BB-EBF1-340C-5A40-338F9C539B80}"/>
              </a:ext>
            </a:extLst>
          </p:cNvPr>
          <p:cNvSpPr txBox="1"/>
          <p:nvPr/>
        </p:nvSpPr>
        <p:spPr>
          <a:xfrm>
            <a:off x="505500" y="2062359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 New use-case slice with handling of overlapping </a:t>
            </a:r>
            <a:r>
              <a:rPr lang="en-US" sz="2400" b="1" dirty="0" err="1"/>
              <a:t>behaviour</a:t>
            </a:r>
            <a:r>
              <a:rPr lang="en-US" sz="2400" b="1" dirty="0"/>
              <a:t>:</a:t>
            </a:r>
            <a:endParaRPr lang="sk-SK" sz="2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BEAB5DB-3FEE-D59A-2059-B4AD5F483F5B}"/>
              </a:ext>
            </a:extLst>
          </p:cNvPr>
          <p:cNvSpPr txBox="1"/>
          <p:nvPr/>
        </p:nvSpPr>
        <p:spPr>
          <a:xfrm>
            <a:off x="1443761" y="2539840"/>
            <a:ext cx="533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-this use case slice is connected with &lt;&lt;include&gt;&gt;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2B67811-D818-5BB4-B553-F43A2CEF95E3}"/>
              </a:ext>
            </a:extLst>
          </p:cNvPr>
          <p:cNvSpPr txBox="1"/>
          <p:nvPr/>
        </p:nvSpPr>
        <p:spPr>
          <a:xfrm>
            <a:off x="699608" y="4687579"/>
            <a:ext cx="966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New non use-case slice with handling of overlapping </a:t>
            </a:r>
            <a:r>
              <a:rPr lang="en-US" sz="2400" b="1" dirty="0" err="1"/>
              <a:t>behaviour</a:t>
            </a:r>
            <a:r>
              <a:rPr lang="en-US" sz="2400" b="1" dirty="0"/>
              <a:t>:</a:t>
            </a:r>
            <a:endParaRPr lang="sk-SK" sz="2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99568EE-0964-532F-9B3F-B417D3A7D1F3}"/>
              </a:ext>
            </a:extLst>
          </p:cNvPr>
          <p:cNvSpPr txBox="1"/>
          <p:nvPr/>
        </p:nvSpPr>
        <p:spPr>
          <a:xfrm>
            <a:off x="687334" y="3716924"/>
            <a:ext cx="618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Handling/defining in superior use case:</a:t>
            </a:r>
            <a:endParaRPr lang="sk-SK" sz="2400" b="1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A4278386-2ED5-2E50-72C9-AA48120B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475"/>
            <a:ext cx="12194047" cy="3169707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E0F4CE8-DB76-14F9-7942-7F7ECF11F3F3}"/>
              </a:ext>
            </a:extLst>
          </p:cNvPr>
          <p:cNvSpPr txBox="1"/>
          <p:nvPr/>
        </p:nvSpPr>
        <p:spPr>
          <a:xfrm>
            <a:off x="312983" y="6321485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3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: PRÍPADY POUŽITIA A TÉMY V PRÍSTUPE THEME/DOC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9939841-8148-BED0-6602-05277BEAEAC6}"/>
              </a:ext>
            </a:extLst>
          </p:cNvPr>
          <p:cNvSpPr txBox="1"/>
          <p:nvPr/>
        </p:nvSpPr>
        <p:spPr>
          <a:xfrm>
            <a:off x="4534157" y="5564677"/>
            <a:ext cx="454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&lt;&lt;include binding between use case slices</a:t>
            </a:r>
          </a:p>
        </p:txBody>
      </p:sp>
    </p:spTree>
    <p:extLst>
      <p:ext uri="{BB962C8B-B14F-4D97-AF65-F5344CB8AC3E}">
        <p14:creationId xmlns:p14="http://schemas.microsoft.com/office/powerpoint/2010/main" val="338293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>
            <a:extLst>
              <a:ext uri="{FF2B5EF4-FFF2-40B4-BE49-F238E27FC236}">
                <a16:creationId xmlns:a16="http://schemas.microsoft.com/office/drawing/2014/main" id="{978753EB-A36A-52B6-5CB7-78265C81F827}"/>
              </a:ext>
            </a:extLst>
          </p:cNvPr>
          <p:cNvSpPr txBox="1"/>
          <p:nvPr/>
        </p:nvSpPr>
        <p:spPr>
          <a:xfrm>
            <a:off x="429583" y="1060476"/>
            <a:ext cx="966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New non use-case slice with handling of overlapping </a:t>
            </a:r>
            <a:r>
              <a:rPr lang="en-US" sz="2400" b="1" dirty="0" err="1"/>
              <a:t>behaviour</a:t>
            </a:r>
            <a:r>
              <a:rPr lang="en-US" sz="2400" b="1" dirty="0"/>
              <a:t>:</a:t>
            </a:r>
            <a:endParaRPr lang="sk-SK" sz="2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83C921F-9C17-E4A8-0A9F-B80CB75F30DA}"/>
              </a:ext>
            </a:extLst>
          </p:cNvPr>
          <p:cNvSpPr txBox="1"/>
          <p:nvPr/>
        </p:nvSpPr>
        <p:spPr>
          <a:xfrm>
            <a:off x="429583" y="378767"/>
            <a:ext cx="618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Handling/defining in superior use case:</a:t>
            </a:r>
            <a:endParaRPr lang="sk-SK" sz="24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CE2FFCF-C1C3-41A0-33FF-321250186E5A}"/>
              </a:ext>
            </a:extLst>
          </p:cNvPr>
          <p:cNvSpPr txBox="1"/>
          <p:nvPr/>
        </p:nvSpPr>
        <p:spPr>
          <a:xfrm>
            <a:off x="1449897" y="2287564"/>
            <a:ext cx="32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-not containing aspects at all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7D9AEAF-E3C5-7C6F-43D6-6FC964F48254}"/>
              </a:ext>
            </a:extLst>
          </p:cNvPr>
          <p:cNvSpPr txBox="1"/>
          <p:nvPr/>
        </p:nvSpPr>
        <p:spPr>
          <a:xfrm>
            <a:off x="971217" y="1600368"/>
            <a:ext cx="910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 USE CASE: domain representative</a:t>
            </a:r>
          </a:p>
          <a:p>
            <a:r>
              <a:rPr lang="en-US" dirty="0"/>
              <a:t>	-provides access in one place to classes that are shared with many use case slices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759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6E3AB-C428-DF3A-E487-794B268F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36" y="339575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b="1" dirty="0"/>
              <a:t>Identifying the execution place of the extension of operation</a:t>
            </a:r>
            <a:endParaRPr lang="sk-SK" sz="44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1DCEB8D-0456-45F4-F5D2-4FC2E69306CD}"/>
              </a:ext>
            </a:extLst>
          </p:cNvPr>
          <p:cNvSpPr txBox="1"/>
          <p:nvPr/>
        </p:nvSpPr>
        <p:spPr>
          <a:xfrm>
            <a:off x="210929" y="2825274"/>
            <a:ext cx="404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STRUCTURAL CONTEXT</a:t>
            </a:r>
            <a:endParaRPr lang="sk-SK" sz="2800" b="1" dirty="0">
              <a:solidFill>
                <a:srgbClr val="FFC00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C8E4AA2-72FD-75E6-7D56-C6E764EDFBED}"/>
              </a:ext>
            </a:extLst>
          </p:cNvPr>
          <p:cNvSpPr txBox="1"/>
          <p:nvPr/>
        </p:nvSpPr>
        <p:spPr>
          <a:xfrm>
            <a:off x="5751536" y="2788756"/>
            <a:ext cx="393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BEHAVIORAL CONTEXT</a:t>
            </a:r>
            <a:endParaRPr lang="sk-SK" sz="2800" b="1" dirty="0">
              <a:solidFill>
                <a:srgbClr val="7030A0"/>
              </a:solidFill>
            </a:endParaRPr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1E5E890A-7608-B4E9-6BA5-CAD5B0A92DB2}"/>
              </a:ext>
            </a:extLst>
          </p:cNvPr>
          <p:cNvSpPr/>
          <p:nvPr/>
        </p:nvSpPr>
        <p:spPr>
          <a:xfrm rot="8124859">
            <a:off x="2193675" y="2294118"/>
            <a:ext cx="601418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DF947E78-291B-3114-4260-C939C82C633B}"/>
              </a:ext>
            </a:extLst>
          </p:cNvPr>
          <p:cNvSpPr/>
          <p:nvPr/>
        </p:nvSpPr>
        <p:spPr>
          <a:xfrm rot="2181467">
            <a:off x="6762118" y="2259411"/>
            <a:ext cx="601418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E38E91D-3CF7-99F8-B2ED-8EA002AED332}"/>
              </a:ext>
            </a:extLst>
          </p:cNvPr>
          <p:cNvSpPr txBox="1"/>
          <p:nvPr/>
        </p:nvSpPr>
        <p:spPr>
          <a:xfrm>
            <a:off x="344015" y="3523816"/>
            <a:ext cx="4012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-position of the extension of </a:t>
            </a:r>
          </a:p>
          <a:p>
            <a:r>
              <a:rPr lang="en-US" dirty="0"/>
              <a:t>	operation in designed structure</a:t>
            </a:r>
          </a:p>
          <a:p>
            <a:r>
              <a:rPr lang="en-US" dirty="0"/>
              <a:t>				 (package, class,…)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EC7FE39-42FF-FE28-6714-D2131508A933}"/>
              </a:ext>
            </a:extLst>
          </p:cNvPr>
          <p:cNvSpPr txBox="1"/>
          <p:nvPr/>
        </p:nvSpPr>
        <p:spPr>
          <a:xfrm>
            <a:off x="5958266" y="3471265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-point in execution flow where extension </a:t>
            </a:r>
          </a:p>
          <a:p>
            <a:r>
              <a:rPr lang="en-US" dirty="0"/>
              <a:t>    operation will extend the existing operation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BC7F373-E3D1-1D2C-80A8-2E224BEA3F5A}"/>
              </a:ext>
            </a:extLst>
          </p:cNvPr>
          <p:cNvSpPr txBox="1"/>
          <p:nvPr/>
        </p:nvSpPr>
        <p:spPr>
          <a:xfrm>
            <a:off x="5866213" y="4355647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-&gt;called </a:t>
            </a:r>
            <a:r>
              <a:rPr lang="en-US" b="1" dirty="0">
                <a:solidFill>
                  <a:srgbClr val="FF0000"/>
                </a:solidFill>
              </a:rPr>
              <a:t>extension </a:t>
            </a:r>
          </a:p>
          <a:p>
            <a:r>
              <a:rPr lang="en-US" b="1" dirty="0">
                <a:solidFill>
                  <a:srgbClr val="FF0000"/>
                </a:solidFill>
              </a:rPr>
              <a:t>points </a:t>
            </a:r>
            <a:r>
              <a:rPr lang="en-US" dirty="0"/>
              <a:t>in </a:t>
            </a:r>
            <a:r>
              <a:rPr lang="en-US" b="1" dirty="0">
                <a:solidFill>
                  <a:srgbClr val="00B0F0"/>
                </a:solidFill>
              </a:rPr>
              <a:t>USE CASES 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51E55A0-7ECD-A243-DA22-17D1BE978A8C}"/>
              </a:ext>
            </a:extLst>
          </p:cNvPr>
          <p:cNvSpPr txBox="1"/>
          <p:nvPr/>
        </p:nvSpPr>
        <p:spPr>
          <a:xfrm>
            <a:off x="9123890" y="435564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-&gt;called </a:t>
            </a:r>
            <a:r>
              <a:rPr lang="en-US" b="1" dirty="0">
                <a:solidFill>
                  <a:srgbClr val="FF0000"/>
                </a:solidFill>
              </a:rPr>
              <a:t>join </a:t>
            </a:r>
          </a:p>
          <a:p>
            <a:r>
              <a:rPr lang="en-US" b="1" dirty="0">
                <a:solidFill>
                  <a:srgbClr val="FF0000"/>
                </a:solidFill>
              </a:rPr>
              <a:t>points</a:t>
            </a:r>
            <a:r>
              <a:rPr lang="en-US" dirty="0"/>
              <a:t> in </a:t>
            </a:r>
            <a:r>
              <a:rPr lang="en-US" b="1" dirty="0">
                <a:solidFill>
                  <a:srgbClr val="00B0F0"/>
                </a:solidFill>
              </a:rPr>
              <a:t>AOP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12" name="Šípka: obojsmerná vodorovná 11">
            <a:extLst>
              <a:ext uri="{FF2B5EF4-FFF2-40B4-BE49-F238E27FC236}">
                <a16:creationId xmlns:a16="http://schemas.microsoft.com/office/drawing/2014/main" id="{1688A9C3-8730-1050-5826-D4DA44C54F7F}"/>
              </a:ext>
            </a:extLst>
          </p:cNvPr>
          <p:cNvSpPr/>
          <p:nvPr/>
        </p:nvSpPr>
        <p:spPr>
          <a:xfrm>
            <a:off x="8263047" y="4409495"/>
            <a:ext cx="747005" cy="49709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1F97277-7F56-68FA-9E0C-090B290D668E}"/>
              </a:ext>
            </a:extLst>
          </p:cNvPr>
          <p:cNvSpPr txBox="1"/>
          <p:nvPr/>
        </p:nvSpPr>
        <p:spPr>
          <a:xfrm>
            <a:off x="2803984" y="1924982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Necessary information</a:t>
            </a:r>
            <a:endParaRPr lang="sk-SK" sz="2800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4EF47707-143D-A9AF-0006-C2600AE81FD5}"/>
              </a:ext>
            </a:extLst>
          </p:cNvPr>
          <p:cNvSpPr txBox="1"/>
          <p:nvPr/>
        </p:nvSpPr>
        <p:spPr>
          <a:xfrm>
            <a:off x="2883022" y="5540709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err="1">
                <a:solidFill>
                  <a:srgbClr val="FFC000"/>
                </a:solidFill>
              </a:rPr>
              <a:t>execution</a:t>
            </a:r>
            <a:r>
              <a:rPr lang="sk-SK" i="1" dirty="0"/>
              <a:t> </a:t>
            </a:r>
            <a:r>
              <a:rPr lang="sk-SK" b="1" i="1" dirty="0" err="1">
                <a:solidFill>
                  <a:srgbClr val="7030A0"/>
                </a:solidFill>
              </a:rPr>
              <a:t>Pokladna.zrusPol</a:t>
            </a:r>
            <a:r>
              <a:rPr lang="sk-SK" b="1" i="1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6" name="Šípka: doprava 15">
            <a:extLst>
              <a:ext uri="{FF2B5EF4-FFF2-40B4-BE49-F238E27FC236}">
                <a16:creationId xmlns:a16="http://schemas.microsoft.com/office/drawing/2014/main" id="{FEAE6E4D-ACB3-87D8-28D9-D5F356C83F26}"/>
              </a:ext>
            </a:extLst>
          </p:cNvPr>
          <p:cNvSpPr/>
          <p:nvPr/>
        </p:nvSpPr>
        <p:spPr>
          <a:xfrm rot="18831486">
            <a:off x="2797428" y="5817348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988286F-0369-C207-EAA5-10FC608EDEEB}"/>
              </a:ext>
            </a:extLst>
          </p:cNvPr>
          <p:cNvSpPr txBox="1"/>
          <p:nvPr/>
        </p:nvSpPr>
        <p:spPr>
          <a:xfrm>
            <a:off x="1995131" y="6323601"/>
            <a:ext cx="143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vykonan</a:t>
            </a:r>
            <a:r>
              <a:rPr lang="sk-SK" dirty="0"/>
              <a:t>í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00CE84B-422F-1D04-E9EA-81FECB434DA1}"/>
              </a:ext>
            </a:extLst>
          </p:cNvPr>
          <p:cNvSpPr txBox="1"/>
          <p:nvPr/>
        </p:nvSpPr>
        <p:spPr>
          <a:xfrm>
            <a:off x="4132043" y="6323601"/>
            <a:ext cx="360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zrusPol</a:t>
            </a:r>
            <a:r>
              <a:rPr lang="en-US" dirty="0"/>
              <a:t>() met</a:t>
            </a:r>
            <a:r>
              <a:rPr lang="sk-SK" dirty="0"/>
              <a:t>ódy triedy </a:t>
            </a:r>
            <a:r>
              <a:rPr lang="sk-SK" dirty="0" err="1"/>
              <a:t>Pokladna</a:t>
            </a:r>
            <a:endParaRPr lang="sk-SK" dirty="0"/>
          </a:p>
        </p:txBody>
      </p:sp>
      <p:sp>
        <p:nvSpPr>
          <p:cNvPr id="19" name="Šípka: doprava 18">
            <a:extLst>
              <a:ext uri="{FF2B5EF4-FFF2-40B4-BE49-F238E27FC236}">
                <a16:creationId xmlns:a16="http://schemas.microsoft.com/office/drawing/2014/main" id="{487D7997-00E6-4A6F-6BBF-223A626E7444}"/>
              </a:ext>
            </a:extLst>
          </p:cNvPr>
          <p:cNvSpPr/>
          <p:nvPr/>
        </p:nvSpPr>
        <p:spPr>
          <a:xfrm rot="14491835">
            <a:off x="4790452" y="5865404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58B37EC-E47E-E821-E7C4-9C3C154901A1}"/>
              </a:ext>
            </a:extLst>
          </p:cNvPr>
          <p:cNvSpPr txBox="1"/>
          <p:nvPr/>
        </p:nvSpPr>
        <p:spPr>
          <a:xfrm>
            <a:off x="3573916" y="517137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err="1">
                <a:solidFill>
                  <a:srgbClr val="FFC000"/>
                </a:solidFill>
              </a:rPr>
              <a:t>call</a:t>
            </a:r>
            <a:r>
              <a:rPr lang="sk-SK" i="1" dirty="0"/>
              <a:t> </a:t>
            </a:r>
            <a:r>
              <a:rPr lang="sk-SK" b="1" i="1" dirty="0" err="1">
                <a:solidFill>
                  <a:srgbClr val="7030A0"/>
                </a:solidFill>
              </a:rPr>
              <a:t>Pokladna.zrusPol</a:t>
            </a:r>
            <a:r>
              <a:rPr lang="sk-SK" b="1" i="1" dirty="0">
                <a:solidFill>
                  <a:srgbClr val="7030A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4217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3785C-7BA6-689F-1AD7-A7241B3B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2" y="153664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Aspects And </a:t>
            </a:r>
            <a:br>
              <a:rPr lang="en-US" sz="5400" b="1" dirty="0"/>
            </a:br>
            <a:r>
              <a:rPr lang="en-US" sz="5400" b="1" dirty="0"/>
              <a:t>		Use Cases</a:t>
            </a:r>
            <a:endParaRPr lang="sk-SK" sz="54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383C635-54FE-719D-7260-CD506153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3" y="6227233"/>
            <a:ext cx="857370" cy="61921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7F15918-5DA9-5E09-FC01-04296F3DE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6"/>
          <a:stretch/>
        </p:blipFill>
        <p:spPr>
          <a:xfrm>
            <a:off x="94694" y="2137969"/>
            <a:ext cx="7068536" cy="420146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57C9C4B-A681-2692-B913-EE58CE81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550" y="226522"/>
            <a:ext cx="7192250" cy="3510503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51FF6CE7-892C-172D-508F-C5A250087148}"/>
              </a:ext>
            </a:extLst>
          </p:cNvPr>
          <p:cNvSpPr txBox="1"/>
          <p:nvPr/>
        </p:nvSpPr>
        <p:spPr>
          <a:xfrm>
            <a:off x="3228017" y="640827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5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5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5"/>
              </a:rPr>
              <a:t>: PRÍPADY POUŽITIA A TÉMY V PRÍSTUPE THEME/DOC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CBCF3E7-44F7-264F-7A9E-179BE59F73B2}"/>
              </a:ext>
            </a:extLst>
          </p:cNvPr>
          <p:cNvSpPr txBox="1"/>
          <p:nvPr/>
        </p:nvSpPr>
        <p:spPr>
          <a:xfrm>
            <a:off x="1436038" y="179710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... </a:t>
            </a:r>
            <a:r>
              <a:rPr lang="sk-SK" i="1" dirty="0" err="1"/>
              <a:t>Example</a:t>
            </a:r>
            <a:r>
              <a:rPr lang="sk-SK" i="1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923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52D72-CD6D-6297-DC84-DC4F362E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78" y="231839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Details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A4A77A-82BA-4113-B06D-CA223C73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E925E5B-967D-2C7C-48A6-29A14217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65" y="1448311"/>
            <a:ext cx="9718378" cy="4743494"/>
          </a:xfrm>
          <a:prstGeom prst="rect">
            <a:avLst/>
          </a:prstGeom>
        </p:spPr>
      </p:pic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1EAD40EB-2E12-DDFF-6A93-662A1602C805}"/>
              </a:ext>
            </a:extLst>
          </p:cNvPr>
          <p:cNvSpPr/>
          <p:nvPr/>
        </p:nvSpPr>
        <p:spPr>
          <a:xfrm rot="7826437">
            <a:off x="7066328" y="3963306"/>
            <a:ext cx="880066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E169795-9794-83A5-2C0F-9B55BA6E72BE}"/>
              </a:ext>
            </a:extLst>
          </p:cNvPr>
          <p:cNvSpPr txBox="1"/>
          <p:nvPr/>
        </p:nvSpPr>
        <p:spPr>
          <a:xfrm>
            <a:off x="7899972" y="3635392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OVERCOME PARAMETER</a:t>
            </a:r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E541C917-1679-22A0-8DF0-124D866DFFB9}"/>
              </a:ext>
            </a:extLst>
          </p:cNvPr>
          <p:cNvSpPr/>
          <p:nvPr/>
        </p:nvSpPr>
        <p:spPr>
          <a:xfrm rot="7826437">
            <a:off x="2579222" y="5792817"/>
            <a:ext cx="880066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5C858F0-37AA-42B9-9632-ACB9BD44AF44}"/>
              </a:ext>
            </a:extLst>
          </p:cNvPr>
          <p:cNvSpPr/>
          <p:nvPr/>
        </p:nvSpPr>
        <p:spPr>
          <a:xfrm rot="7153930">
            <a:off x="1664614" y="5127908"/>
            <a:ext cx="2166615" cy="4970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DED26FB-181F-C77F-F9DA-3DC46634BF41}"/>
              </a:ext>
            </a:extLst>
          </p:cNvPr>
          <p:cNvSpPr txBox="1"/>
          <p:nvPr/>
        </p:nvSpPr>
        <p:spPr>
          <a:xfrm>
            <a:off x="1394569" y="6352817"/>
            <a:ext cx="640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CAN BE ALSO DEFINED IN INHERITED ASPECTS SEPARATELY</a:t>
            </a:r>
          </a:p>
        </p:txBody>
      </p:sp>
    </p:spTree>
    <p:extLst>
      <p:ext uri="{BB962C8B-B14F-4D97-AF65-F5344CB8AC3E}">
        <p14:creationId xmlns:p14="http://schemas.microsoft.com/office/powerpoint/2010/main" val="333256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64" y="150018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T</a:t>
            </a:r>
            <a:r>
              <a:rPr lang="sk-SK" sz="6000" b="1" dirty="0" err="1"/>
              <a:t>hemes</a:t>
            </a:r>
            <a:r>
              <a:rPr lang="sk-SK" sz="6000" b="1" dirty="0"/>
              <a:t> in </a:t>
            </a:r>
            <a:r>
              <a:rPr lang="sk-SK" sz="6000" b="1" dirty="0" err="1"/>
              <a:t>Analysis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76C122-F405-7216-46C7-C3B2683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70" y="3294488"/>
            <a:ext cx="10510468" cy="3880773"/>
          </a:xfrm>
        </p:spPr>
        <p:txBody>
          <a:bodyPr/>
          <a:lstStyle/>
          <a:p>
            <a:r>
              <a:rPr lang="en-US" dirty="0"/>
              <a:t>Themes in documentation (Theme/Doc), aspect-oriented analysis</a:t>
            </a:r>
          </a:p>
          <a:p>
            <a:r>
              <a:rPr lang="en-US" dirty="0"/>
              <a:t>Do not identify themes for us</a:t>
            </a:r>
          </a:p>
          <a:p>
            <a:r>
              <a:rPr lang="en-US" dirty="0"/>
              <a:t>Serves to identify and clarification in requirements of:</a:t>
            </a:r>
          </a:p>
          <a:p>
            <a:pPr lvl="1"/>
            <a:r>
              <a:rPr lang="en-US" dirty="0"/>
              <a:t>basic and crosscutting (aspect) themes </a:t>
            </a:r>
            <a:r>
              <a:rPr lang="en-US" sz="2000" b="1" dirty="0">
                <a:solidFill>
                  <a:srgbClr val="0070C0"/>
                </a:solidFill>
              </a:rPr>
              <a:t>[IDENTIFICATION OF ASPECTS IN REQUIREMENTS]</a:t>
            </a:r>
          </a:p>
          <a:p>
            <a:pPr lvl="1"/>
            <a:r>
              <a:rPr lang="en-US" dirty="0"/>
              <a:t>Relations between basic and crosscutting themes</a:t>
            </a:r>
          </a:p>
          <a:p>
            <a:r>
              <a:rPr lang="en-US" dirty="0"/>
              <a:t>To visualize relations between themes and requirements in following views: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EF5B9EFE-562C-9143-F67E-D8E298C90AD9}"/>
              </a:ext>
            </a:extLst>
          </p:cNvPr>
          <p:cNvSpPr txBox="1">
            <a:spLocks/>
          </p:cNvSpPr>
          <p:nvPr/>
        </p:nvSpPr>
        <p:spPr>
          <a:xfrm>
            <a:off x="6410460" y="254936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Theme</a:t>
            </a:r>
            <a:r>
              <a:rPr lang="sk-SK" sz="2800" b="1" dirty="0"/>
              <a:t>/D</a:t>
            </a:r>
            <a:r>
              <a:rPr lang="en-US" sz="2800" b="1" dirty="0" err="1"/>
              <a:t>oc</a:t>
            </a:r>
            <a:endParaRPr lang="sk-SK" sz="28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F2E4B91-D010-2C7A-5803-C68EA697B868}"/>
              </a:ext>
            </a:extLst>
          </p:cNvPr>
          <p:cNvSpPr txBox="1"/>
          <p:nvPr/>
        </p:nvSpPr>
        <p:spPr>
          <a:xfrm>
            <a:off x="931176" y="5756365"/>
            <a:ext cx="236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VIEW OF THEMES </a:t>
            </a:r>
          </a:p>
          <a:p>
            <a:r>
              <a:rPr lang="en-US" b="1" dirty="0">
                <a:solidFill>
                  <a:srgbClr val="FF0000"/>
                </a:solidFill>
              </a:rPr>
              <a:t>AND RELATIONS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DFC0044-EC0D-4D25-562C-8E8BF2ABEE11}"/>
              </a:ext>
            </a:extLst>
          </p:cNvPr>
          <p:cNvSpPr txBox="1"/>
          <p:nvPr/>
        </p:nvSpPr>
        <p:spPr>
          <a:xfrm>
            <a:off x="3918801" y="5756362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CROSSCUTTING </a:t>
            </a:r>
          </a:p>
          <a:p>
            <a:r>
              <a:rPr lang="en-US" b="1" dirty="0">
                <a:solidFill>
                  <a:srgbClr val="FF0000"/>
                </a:solidFill>
              </a:rPr>
              <a:t>THEMES VIEW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E32CFF8-F7EF-A0DD-273C-2A0780B319D8}"/>
              </a:ext>
            </a:extLst>
          </p:cNvPr>
          <p:cNvSpPr txBox="1"/>
          <p:nvPr/>
        </p:nvSpPr>
        <p:spPr>
          <a:xfrm>
            <a:off x="6905233" y="5756363"/>
            <a:ext cx="1753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3. INDIVIDUAL </a:t>
            </a:r>
          </a:p>
          <a:p>
            <a:r>
              <a:rPr lang="en-US" b="1" dirty="0">
                <a:solidFill>
                  <a:srgbClr val="FF0000"/>
                </a:solidFill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35487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2642-5DFB-4FBD-2782-69783993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64" y="2205197"/>
            <a:ext cx="8596668" cy="1320800"/>
          </a:xfrm>
        </p:spPr>
        <p:txBody>
          <a:bodyPr>
            <a:noAutofit/>
          </a:bodyPr>
          <a:lstStyle/>
          <a:p>
            <a:r>
              <a:rPr lang="sk-SK" sz="8800" b="1" dirty="0" err="1"/>
              <a:t>Analysis</a:t>
            </a:r>
            <a:endParaRPr lang="sk-SK" sz="8800" b="1" dirty="0"/>
          </a:p>
        </p:txBody>
      </p:sp>
    </p:spTree>
    <p:extLst>
      <p:ext uri="{BB962C8B-B14F-4D97-AF65-F5344CB8AC3E}">
        <p14:creationId xmlns:p14="http://schemas.microsoft.com/office/powerpoint/2010/main" val="717119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10F9E-4AF7-8CD6-7125-2C40A433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6" y="278208"/>
            <a:ext cx="10356833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Operations </a:t>
            </a:r>
            <a:r>
              <a:rPr lang="sk-SK" sz="5400" b="1" dirty="0"/>
              <a:t>W</a:t>
            </a:r>
            <a:r>
              <a:rPr lang="en-US" sz="5400" b="1" dirty="0" err="1"/>
              <a:t>ith</a:t>
            </a:r>
            <a:r>
              <a:rPr lang="en-US" sz="5400" b="1" dirty="0"/>
              <a:t> </a:t>
            </a:r>
            <a:r>
              <a:rPr lang="sk-SK" sz="5400" b="1" dirty="0"/>
              <a:t>T</a:t>
            </a:r>
            <a:r>
              <a:rPr lang="en-US" sz="5400" b="1" dirty="0"/>
              <a:t>hemes </a:t>
            </a:r>
            <a:r>
              <a:rPr lang="sk-SK" sz="5400" b="1" dirty="0"/>
              <a:t>A</a:t>
            </a:r>
            <a:r>
              <a:rPr lang="en-US" sz="5400" b="1" dirty="0" err="1"/>
              <a:t>ccording</a:t>
            </a:r>
            <a:r>
              <a:rPr lang="en-US" sz="5400" b="1" dirty="0"/>
              <a:t> to </a:t>
            </a:r>
            <a:r>
              <a:rPr lang="sk-SK" sz="5400" b="1" dirty="0"/>
              <a:t>R</a:t>
            </a:r>
            <a:r>
              <a:rPr lang="en-US" sz="5400" b="1" dirty="0" err="1"/>
              <a:t>equirements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134737-B1BE-EF33-2499-1C716529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04" y="2590173"/>
            <a:ext cx="8596668" cy="3880773"/>
          </a:xfrm>
        </p:spPr>
        <p:txBody>
          <a:bodyPr/>
          <a:lstStyle/>
          <a:p>
            <a:r>
              <a:rPr lang="en-US" dirty="0"/>
              <a:t>Adding themes</a:t>
            </a:r>
          </a:p>
          <a:p>
            <a:r>
              <a:rPr lang="en-US" dirty="0"/>
              <a:t>Removing themes</a:t>
            </a:r>
          </a:p>
          <a:p>
            <a:r>
              <a:rPr lang="en-US" dirty="0"/>
              <a:t>Splitting themes</a:t>
            </a:r>
          </a:p>
          <a:p>
            <a:r>
              <a:rPr lang="en-US" dirty="0"/>
              <a:t>Aggregating themes</a:t>
            </a:r>
          </a:p>
          <a:p>
            <a:r>
              <a:rPr lang="en-US" dirty="0"/>
              <a:t>Postponing the requirements</a:t>
            </a:r>
          </a:p>
          <a:p>
            <a:r>
              <a:rPr lang="en-US" dirty="0"/>
              <a:t>Associating with the requirements</a:t>
            </a:r>
          </a:p>
          <a:p>
            <a:r>
              <a:rPr lang="en-US" dirty="0"/>
              <a:t>Associating/Connecting with the theme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400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5B0209D-FCA1-B5F5-1F21-1523745A688E}"/>
              </a:ext>
            </a:extLst>
          </p:cNvPr>
          <p:cNvSpPr txBox="1">
            <a:spLocks/>
          </p:cNvSpPr>
          <p:nvPr/>
        </p:nvSpPr>
        <p:spPr>
          <a:xfrm>
            <a:off x="357837" y="2544767"/>
            <a:ext cx="1043333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Processes </a:t>
            </a:r>
            <a:r>
              <a:rPr lang="sk-SK" sz="5400" b="1" dirty="0"/>
              <a:t>O</a:t>
            </a:r>
            <a:r>
              <a:rPr lang="en-US" sz="5400" b="1" dirty="0" err="1"/>
              <a:t>ngoing</a:t>
            </a:r>
            <a:r>
              <a:rPr lang="en-US" sz="5400" b="1" dirty="0"/>
              <a:t> in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F21DC8B-E90A-18D4-FD9F-0F02B5F94151}"/>
              </a:ext>
            </a:extLst>
          </p:cNvPr>
          <p:cNvSpPr txBox="1">
            <a:spLocks/>
          </p:cNvSpPr>
          <p:nvPr/>
        </p:nvSpPr>
        <p:spPr>
          <a:xfrm>
            <a:off x="1658106" y="417781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1. </a:t>
            </a:r>
            <a:r>
              <a:rPr lang="en-US" dirty="0"/>
              <a:t>Deciding about themes</a:t>
            </a:r>
          </a:p>
          <a:p>
            <a:r>
              <a:rPr lang="sk-SK" dirty="0"/>
              <a:t>2. </a:t>
            </a:r>
            <a:r>
              <a:rPr lang="en-US" dirty="0"/>
              <a:t>Observing responsibility of themes</a:t>
            </a:r>
          </a:p>
          <a:p>
            <a:r>
              <a:rPr lang="sk-SK" dirty="0"/>
              <a:t>3. </a:t>
            </a:r>
            <a:r>
              <a:rPr lang="en-US" dirty="0"/>
              <a:t>Planning of a design</a:t>
            </a:r>
          </a:p>
          <a:p>
            <a:endParaRPr lang="sk-SK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9CD4C95F-FEDB-9C9A-31BC-089ADAF682FE}"/>
              </a:ext>
            </a:extLst>
          </p:cNvPr>
          <p:cNvSpPr txBox="1">
            <a:spLocks/>
          </p:cNvSpPr>
          <p:nvPr/>
        </p:nvSpPr>
        <p:spPr>
          <a:xfrm>
            <a:off x="6784038" y="4519449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Not strictly </a:t>
            </a:r>
          </a:p>
          <a:p>
            <a:pPr marL="0" indent="0">
              <a:buNone/>
            </a:pPr>
            <a:r>
              <a:rPr lang="en-US" sz="2800" b="1" dirty="0"/>
              <a:t>separated</a:t>
            </a:r>
            <a:endParaRPr lang="sk-SK" sz="2800" b="1" dirty="0"/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C1C4D31E-4B6C-87ED-4F56-62D9DAB0F32A}"/>
              </a:ext>
            </a:extLst>
          </p:cNvPr>
          <p:cNvSpPr/>
          <p:nvPr/>
        </p:nvSpPr>
        <p:spPr>
          <a:xfrm>
            <a:off x="6084675" y="3865567"/>
            <a:ext cx="256470" cy="17724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DD14293-B517-160B-E1E2-E1F949E8607E}"/>
              </a:ext>
            </a:extLst>
          </p:cNvPr>
          <p:cNvSpPr txBox="1"/>
          <p:nvPr/>
        </p:nvSpPr>
        <p:spPr>
          <a:xfrm>
            <a:off x="6444641" y="3873118"/>
            <a:ext cx="1903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Processes run in </a:t>
            </a:r>
          </a:p>
          <a:p>
            <a:r>
              <a:rPr lang="en-US" dirty="0"/>
              <a:t>this order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060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8ABD3F31-06D4-F6F7-2DFC-EB750352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34"/>
          <a:stretch/>
        </p:blipFill>
        <p:spPr>
          <a:xfrm>
            <a:off x="5709575" y="361202"/>
            <a:ext cx="6992326" cy="332092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A1E8F3B-025A-4139-020F-A3906C61093C}"/>
              </a:ext>
            </a:extLst>
          </p:cNvPr>
          <p:cNvSpPr/>
          <p:nvPr/>
        </p:nvSpPr>
        <p:spPr>
          <a:xfrm>
            <a:off x="130676" y="3209264"/>
            <a:ext cx="8226430" cy="3204832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E705AA-5004-5006-F814-FFCE5A0D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76" y="236956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/>
              <a:t>1. </a:t>
            </a:r>
            <a:r>
              <a:rPr lang="en-US" sz="5400" b="1" dirty="0"/>
              <a:t>Deciding </a:t>
            </a:r>
            <a:r>
              <a:rPr lang="sk-SK" sz="5400" b="1" dirty="0"/>
              <a:t>A</a:t>
            </a:r>
            <a:r>
              <a:rPr lang="en-US" sz="5400" b="1" dirty="0"/>
              <a:t>bout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BB6E6D-E02E-7623-70CD-24C05454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44" y="1373327"/>
            <a:ext cx="8596668" cy="1751677"/>
          </a:xfrm>
        </p:spPr>
        <p:txBody>
          <a:bodyPr/>
          <a:lstStyle/>
          <a:p>
            <a:r>
              <a:rPr lang="en-US" dirty="0"/>
              <a:t>Identification of themes in requirements</a:t>
            </a:r>
          </a:p>
          <a:p>
            <a:pPr lvl="1"/>
            <a:r>
              <a:rPr lang="en-US" dirty="0"/>
              <a:t>How themes are connected (traced) with</a:t>
            </a:r>
            <a:endParaRPr lang="sk-SK" dirty="0"/>
          </a:p>
          <a:p>
            <a:pPr lvl="1"/>
            <a:r>
              <a:rPr lang="en-US" dirty="0"/>
              <a:t> related (for particular theme) requirements</a:t>
            </a:r>
          </a:p>
          <a:p>
            <a:r>
              <a:rPr lang="en-US" dirty="0"/>
              <a:t>Operating on themes and relations between them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C7D8506F-937E-16A2-B327-220F4B4DD90C}"/>
              </a:ext>
            </a:extLst>
          </p:cNvPr>
          <p:cNvSpPr txBox="1">
            <a:spLocks/>
          </p:cNvSpPr>
          <p:nvPr/>
        </p:nvSpPr>
        <p:spPr>
          <a:xfrm>
            <a:off x="130676" y="350600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Theme</a:t>
            </a:r>
            <a:endParaRPr lang="sk-SK" sz="4800" b="1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2137532-4A40-40DC-3B9D-FCCCB6FB6D6A}"/>
              </a:ext>
            </a:extLst>
          </p:cNvPr>
          <p:cNvSpPr txBox="1">
            <a:spLocks/>
          </p:cNvSpPr>
          <p:nvPr/>
        </p:nvSpPr>
        <p:spPr>
          <a:xfrm>
            <a:off x="370489" y="4225153"/>
            <a:ext cx="3250290" cy="181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Displayed as rhombus</a:t>
            </a:r>
          </a:p>
          <a:p>
            <a:endParaRPr lang="sk-SK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E483913-6463-9981-8CA4-19E272825490}"/>
              </a:ext>
            </a:extLst>
          </p:cNvPr>
          <p:cNvSpPr txBox="1">
            <a:spLocks/>
          </p:cNvSpPr>
          <p:nvPr/>
        </p:nvSpPr>
        <p:spPr>
          <a:xfrm>
            <a:off x="5575692" y="3568472"/>
            <a:ext cx="3387750" cy="109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Requirement</a:t>
            </a:r>
            <a:endParaRPr lang="sk-SK" sz="4000" b="1" dirty="0"/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A72B07BB-0734-1EE0-FB04-42C45F0D3D46}"/>
              </a:ext>
            </a:extLst>
          </p:cNvPr>
          <p:cNvSpPr txBox="1">
            <a:spLocks/>
          </p:cNvSpPr>
          <p:nvPr/>
        </p:nvSpPr>
        <p:spPr>
          <a:xfrm>
            <a:off x="6511264" y="4226173"/>
            <a:ext cx="4277427" cy="181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Displayed as rectangle with rounded edges</a:t>
            </a:r>
          </a:p>
          <a:p>
            <a:endParaRPr lang="en-US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8" name="Šípka: obojsmerná vodorovná 7">
            <a:extLst>
              <a:ext uri="{FF2B5EF4-FFF2-40B4-BE49-F238E27FC236}">
                <a16:creationId xmlns:a16="http://schemas.microsoft.com/office/drawing/2014/main" id="{6F49AD76-0D81-0DEF-E035-3AB34C814DE3}"/>
              </a:ext>
            </a:extLst>
          </p:cNvPr>
          <p:cNvSpPr/>
          <p:nvPr/>
        </p:nvSpPr>
        <p:spPr>
          <a:xfrm>
            <a:off x="2393397" y="3740117"/>
            <a:ext cx="3117551" cy="40434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40D09CE-F1D9-6306-22B3-66521B6069A2}"/>
              </a:ext>
            </a:extLst>
          </p:cNvPr>
          <p:cNvSpPr txBox="1">
            <a:spLocks/>
          </p:cNvSpPr>
          <p:nvPr/>
        </p:nvSpPr>
        <p:spPr>
          <a:xfrm>
            <a:off x="3417456" y="4196512"/>
            <a:ext cx="3250290" cy="1819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EDGES</a:t>
            </a:r>
          </a:p>
          <a:p>
            <a:pPr marL="0" indent="0">
              <a:buNone/>
            </a:pPr>
            <a:r>
              <a:rPr lang="en-US" dirty="0"/>
              <a:t>- Connects only related themes with related requirements</a:t>
            </a:r>
          </a:p>
          <a:p>
            <a:pPr marL="0" indent="0">
              <a:buNone/>
            </a:pPr>
            <a:r>
              <a:rPr lang="en-US" dirty="0"/>
              <a:t> - in basic view are only associations</a:t>
            </a:r>
          </a:p>
          <a:p>
            <a:endParaRPr lang="en-US" dirty="0"/>
          </a:p>
          <a:p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B5315F5-7AAC-92D6-300E-949AFE881357}"/>
              </a:ext>
            </a:extLst>
          </p:cNvPr>
          <p:cNvSpPr txBox="1"/>
          <p:nvPr/>
        </p:nvSpPr>
        <p:spPr>
          <a:xfrm>
            <a:off x="1173894" y="5193392"/>
            <a:ext cx="213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>
                    <a:lumMod val="50000"/>
                  </a:schemeClr>
                </a:solidFill>
              </a:rPr>
              <a:t>GRAPH</a:t>
            </a:r>
            <a:endParaRPr lang="sk-SK" sz="4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A84D2E81-51CD-4F19-9271-44EEF8D1CF5F}"/>
              </a:ext>
            </a:extLst>
          </p:cNvPr>
          <p:cNvSpPr txBox="1">
            <a:spLocks/>
          </p:cNvSpPr>
          <p:nvPr/>
        </p:nvSpPr>
        <p:spPr>
          <a:xfrm>
            <a:off x="6607283" y="4882399"/>
            <a:ext cx="4006945" cy="181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SHARED REQUIREMENTS</a:t>
            </a:r>
          </a:p>
          <a:p>
            <a:pPr marL="0" indent="0">
              <a:buNone/>
            </a:pPr>
            <a:r>
              <a:rPr lang="en-US" dirty="0"/>
              <a:t>- If connected with multiple themes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73FCE72A-A247-E92E-E432-F5EA89D3C091}"/>
              </a:ext>
            </a:extLst>
          </p:cNvPr>
          <p:cNvSpPr txBox="1">
            <a:spLocks/>
          </p:cNvSpPr>
          <p:nvPr/>
        </p:nvSpPr>
        <p:spPr>
          <a:xfrm>
            <a:off x="6593446" y="5801742"/>
            <a:ext cx="4006945" cy="181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ORPHANED REQUIREMENTS</a:t>
            </a:r>
          </a:p>
          <a:p>
            <a:pPr marL="0" indent="0">
              <a:buNone/>
            </a:pPr>
            <a:r>
              <a:rPr lang="en-US" dirty="0"/>
              <a:t>- If connected with no theme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3668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F7C7406-C71B-7CBD-8358-AADFBFF8821B}"/>
              </a:ext>
            </a:extLst>
          </p:cNvPr>
          <p:cNvSpPr txBox="1">
            <a:spLocks/>
          </p:cNvSpPr>
          <p:nvPr/>
        </p:nvSpPr>
        <p:spPr>
          <a:xfrm>
            <a:off x="238964" y="267367"/>
            <a:ext cx="114641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/>
              <a:t>1. </a:t>
            </a:r>
            <a:r>
              <a:rPr lang="en-US" sz="5400" b="1" dirty="0"/>
              <a:t>Deciding About Themes - Steps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2828B2E-036A-8FCE-D709-3A455E1A0C88}"/>
              </a:ext>
            </a:extLst>
          </p:cNvPr>
          <p:cNvSpPr txBox="1"/>
          <p:nvPr/>
        </p:nvSpPr>
        <p:spPr>
          <a:xfrm>
            <a:off x="395036" y="1533871"/>
            <a:ext cx="551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 Determining initialization themes:</a:t>
            </a:r>
            <a:endParaRPr lang="sk-SK" sz="2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E3F94E9-E36F-B61D-BB0C-B73EFD5B7860}"/>
              </a:ext>
            </a:extLst>
          </p:cNvPr>
          <p:cNvSpPr txBox="1"/>
          <p:nvPr/>
        </p:nvSpPr>
        <p:spPr>
          <a:xfrm>
            <a:off x="1333297" y="2011352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a) usually from use cases </a:t>
            </a:r>
            <a:r>
              <a:rPr lang="en-US" dirty="0"/>
              <a:t>– each use case is usually one initialization theme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D48F33E-715F-83E5-9CC8-D69415F124D1}"/>
              </a:ext>
            </a:extLst>
          </p:cNvPr>
          <p:cNvSpPr txBox="1"/>
          <p:nvPr/>
        </p:nvSpPr>
        <p:spPr>
          <a:xfrm>
            <a:off x="1333297" y="2562651"/>
            <a:ext cx="7645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b) from requirements </a:t>
            </a:r>
          </a:p>
          <a:p>
            <a:r>
              <a:rPr lang="en-US" dirty="0">
                <a:highlight>
                  <a:srgbClr val="FFFFFF"/>
                </a:highlight>
                <a:latin typeface="Amazon Ember"/>
              </a:rPr>
              <a:t>	</a:t>
            </a:r>
            <a:r>
              <a:rPr lang="en-US" dirty="0" err="1"/>
              <a:t>Siobhàn</a:t>
            </a:r>
            <a:r>
              <a:rPr lang="en-US" dirty="0"/>
              <a:t> Clarke and Elisa </a:t>
            </a:r>
            <a:r>
              <a:rPr lang="en-US" dirty="0" err="1"/>
              <a:t>Baniassad</a:t>
            </a:r>
            <a:r>
              <a:rPr lang="en-US" dirty="0"/>
              <a:t>. 2005. Aspect-Oriented Analysis </a:t>
            </a:r>
          </a:p>
          <a:p>
            <a:r>
              <a:rPr lang="en-US" dirty="0"/>
              <a:t>	and Design. Addison-Wesley Professional.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9AEF7D5-A1AB-CB57-4F8E-F53C3100F96C}"/>
              </a:ext>
            </a:extLst>
          </p:cNvPr>
          <p:cNvSpPr txBox="1"/>
          <p:nvPr/>
        </p:nvSpPr>
        <p:spPr>
          <a:xfrm>
            <a:off x="1557140" y="3698573"/>
            <a:ext cx="929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sk-SK" b="1" dirty="0" err="1">
                <a:solidFill>
                  <a:srgbClr val="FF0000"/>
                </a:solidFill>
              </a:rPr>
              <a:t>Identification</a:t>
            </a:r>
            <a:r>
              <a:rPr lang="sk-SK" b="1" dirty="0">
                <a:solidFill>
                  <a:srgbClr val="FF0000"/>
                </a:solidFill>
              </a:rPr>
              <a:t> of </a:t>
            </a:r>
            <a:r>
              <a:rPr lang="sk-SK" b="1" dirty="0" err="1">
                <a:solidFill>
                  <a:srgbClr val="FF0000"/>
                </a:solidFill>
              </a:rPr>
              <a:t>key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functionalities</a:t>
            </a:r>
            <a:r>
              <a:rPr lang="sk-SK" b="1" dirty="0">
                <a:solidFill>
                  <a:srgbClr val="FF0000"/>
                </a:solidFill>
              </a:rPr>
              <a:t> in </a:t>
            </a:r>
            <a:r>
              <a:rPr lang="sk-SK" b="1" dirty="0" err="1">
                <a:solidFill>
                  <a:srgbClr val="FF0000"/>
                </a:solidFill>
              </a:rPr>
              <a:t>requirements</a:t>
            </a:r>
            <a:r>
              <a:rPr lang="sk-SK" b="1" dirty="0">
                <a:solidFill>
                  <a:srgbClr val="FF0000"/>
                </a:solidFill>
              </a:rPr>
              <a:t> and </a:t>
            </a:r>
            <a:r>
              <a:rPr lang="sk-SK" b="1" dirty="0" err="1">
                <a:solidFill>
                  <a:srgbClr val="FF0000"/>
                </a:solidFill>
              </a:rPr>
              <a:t>treating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them</a:t>
            </a:r>
            <a:r>
              <a:rPr lang="sk-SK" b="1" dirty="0">
                <a:solidFill>
                  <a:srgbClr val="FF0000"/>
                </a:solidFill>
              </a:rPr>
              <a:t> as </a:t>
            </a:r>
            <a:r>
              <a:rPr lang="sk-SK" b="1" dirty="0" err="1">
                <a:solidFill>
                  <a:srgbClr val="FF0000"/>
                </a:solidFill>
              </a:rPr>
              <a:t>themes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F0A35DD-F7E1-685C-69CD-59D66D27D76D}"/>
              </a:ext>
            </a:extLst>
          </p:cNvPr>
          <p:cNvSpPr txBox="1"/>
          <p:nvPr/>
        </p:nvSpPr>
        <p:spPr>
          <a:xfrm>
            <a:off x="2304373" y="4037530"/>
            <a:ext cx="720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themes</a:t>
            </a:r>
            <a:r>
              <a:rPr lang="sk-SK" dirty="0"/>
              <a:t> are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coherent</a:t>
            </a:r>
            <a:r>
              <a:rPr lang="sk-SK" dirty="0"/>
              <a:t> </a:t>
            </a:r>
            <a:r>
              <a:rPr lang="sk-SK" dirty="0" err="1"/>
              <a:t>then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further</a:t>
            </a:r>
            <a:r>
              <a:rPr lang="sk-SK" dirty="0"/>
              <a:t> </a:t>
            </a:r>
            <a:r>
              <a:rPr lang="sk-SK" dirty="0" err="1"/>
              <a:t>decomposed</a:t>
            </a:r>
            <a:r>
              <a:rPr lang="sk-SK" dirty="0"/>
              <a:t> </a:t>
            </a:r>
            <a:r>
              <a:rPr lang="en-US" dirty="0"/>
              <a:t>(split)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82EAA15-7F96-2C61-40FE-D24468D45686}"/>
              </a:ext>
            </a:extLst>
          </p:cNvPr>
          <p:cNvSpPr txBox="1"/>
          <p:nvPr/>
        </p:nvSpPr>
        <p:spPr>
          <a:xfrm>
            <a:off x="1557140" y="4745819"/>
            <a:ext cx="81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sk-SK" b="1" dirty="0" err="1">
                <a:solidFill>
                  <a:srgbClr val="FF0000"/>
                </a:solidFill>
              </a:rPr>
              <a:t>Identification</a:t>
            </a:r>
            <a:r>
              <a:rPr lang="sk-SK" b="1" dirty="0">
                <a:solidFill>
                  <a:srgbClr val="FF0000"/>
                </a:solidFill>
              </a:rPr>
              <a:t> of </a:t>
            </a:r>
            <a:r>
              <a:rPr lang="en-US" b="1" dirty="0">
                <a:solidFill>
                  <a:srgbClr val="FF0000"/>
                </a:solidFill>
              </a:rPr>
              <a:t>all verbs in requirements</a:t>
            </a:r>
            <a:r>
              <a:rPr lang="sk-SK" b="1" dirty="0">
                <a:solidFill>
                  <a:srgbClr val="FF0000"/>
                </a:solidFill>
              </a:rPr>
              <a:t> and </a:t>
            </a:r>
            <a:r>
              <a:rPr lang="sk-SK" b="1" dirty="0" err="1">
                <a:solidFill>
                  <a:srgbClr val="FF0000"/>
                </a:solidFill>
              </a:rPr>
              <a:t>treating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them</a:t>
            </a:r>
            <a:r>
              <a:rPr lang="sk-SK" b="1" dirty="0">
                <a:solidFill>
                  <a:srgbClr val="FF0000"/>
                </a:solidFill>
              </a:rPr>
              <a:t> as </a:t>
            </a:r>
            <a:r>
              <a:rPr lang="sk-SK" b="1" dirty="0" err="1">
                <a:solidFill>
                  <a:srgbClr val="FF0000"/>
                </a:solidFill>
              </a:rPr>
              <a:t>themes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94F2A39-664F-F21C-E8F4-EDBCCAF6AF33}"/>
              </a:ext>
            </a:extLst>
          </p:cNvPr>
          <p:cNvSpPr txBox="1"/>
          <p:nvPr/>
        </p:nvSpPr>
        <p:spPr>
          <a:xfrm>
            <a:off x="2304373" y="5032611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themes have to be aggregated / generalized</a:t>
            </a:r>
          </a:p>
          <a:p>
            <a:r>
              <a:rPr lang="en-US" dirty="0"/>
              <a:t>-possibility to solve automatically with program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955D7F1-7BA4-8656-AB65-42199D62BD99}"/>
              </a:ext>
            </a:extLst>
          </p:cNvPr>
          <p:cNvSpPr txBox="1"/>
          <p:nvPr/>
        </p:nvSpPr>
        <p:spPr>
          <a:xfrm>
            <a:off x="1557140" y="5817108"/>
            <a:ext cx="812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3. Combination of previous two cases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34C0F20F-FC42-99FA-2B49-FE7B40F601D5}"/>
              </a:ext>
            </a:extLst>
          </p:cNvPr>
          <p:cNvSpPr txBox="1"/>
          <p:nvPr/>
        </p:nvSpPr>
        <p:spPr>
          <a:xfrm>
            <a:off x="2304373" y="6186440"/>
            <a:ext cx="763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requirements are searched for signs of features, </a:t>
            </a:r>
            <a:r>
              <a:rPr lang="en-US" dirty="0" err="1"/>
              <a:t>behaviour</a:t>
            </a:r>
            <a:r>
              <a:rPr lang="en-US" dirty="0"/>
              <a:t> or concerns</a:t>
            </a: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2A1332D-C783-7EA5-55C6-7FC97EA65648}"/>
              </a:ext>
            </a:extLst>
          </p:cNvPr>
          <p:cNvSpPr txBox="1"/>
          <p:nvPr/>
        </p:nvSpPr>
        <p:spPr>
          <a:xfrm>
            <a:off x="6974908" y="1226385"/>
            <a:ext cx="360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Iterative approach</a:t>
            </a:r>
            <a:endParaRPr lang="sk-SK" sz="2800" i="1" dirty="0"/>
          </a:p>
        </p:txBody>
      </p:sp>
    </p:spTree>
    <p:extLst>
      <p:ext uri="{BB962C8B-B14F-4D97-AF65-F5344CB8AC3E}">
        <p14:creationId xmlns:p14="http://schemas.microsoft.com/office/powerpoint/2010/main" val="3802505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EA5859ED-47FD-5A65-2268-F30BA363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25" y="-6871"/>
            <a:ext cx="6992326" cy="54204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2D614A-0B7F-02EE-B8E5-27F376CF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5" y="43233"/>
            <a:ext cx="9878156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Examples of </a:t>
            </a:r>
            <a:br>
              <a:rPr lang="en-US" sz="5400" b="1" dirty="0"/>
            </a:br>
            <a:r>
              <a:rPr lang="sk-SK" sz="5400" b="1" dirty="0"/>
              <a:t>B</a:t>
            </a:r>
            <a:r>
              <a:rPr lang="en-US" sz="5400" b="1" dirty="0" err="1"/>
              <a:t>asic</a:t>
            </a:r>
            <a:r>
              <a:rPr lang="en-US" sz="5400" b="1" dirty="0"/>
              <a:t> </a:t>
            </a:r>
            <a:r>
              <a:rPr lang="sk-SK" sz="5400" b="1" dirty="0"/>
              <a:t>D</a:t>
            </a:r>
            <a:r>
              <a:rPr lang="en-US" sz="5400" b="1" dirty="0" err="1"/>
              <a:t>iagrams</a:t>
            </a:r>
            <a:br>
              <a:rPr lang="en-US" sz="5400" b="1" dirty="0"/>
            </a:br>
            <a:r>
              <a:rPr lang="en-US" sz="5400" b="1" dirty="0"/>
              <a:t>of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3DEA8E7-4423-F7E9-9987-333AF29E701F}"/>
              </a:ext>
            </a:extLst>
          </p:cNvPr>
          <p:cNvSpPr txBox="1"/>
          <p:nvPr/>
        </p:nvSpPr>
        <p:spPr>
          <a:xfrm>
            <a:off x="1954097" y="2979954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626E2E5-7C3F-1FF0-3DB7-B9B086F36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48"/>
          <a:stretch/>
        </p:blipFill>
        <p:spPr>
          <a:xfrm>
            <a:off x="-164561" y="5113751"/>
            <a:ext cx="11918950" cy="19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9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42F6D5B5-39C7-0105-FC59-F098D08BDD21}"/>
              </a:ext>
            </a:extLst>
          </p:cNvPr>
          <p:cNvSpPr txBox="1"/>
          <p:nvPr/>
        </p:nvSpPr>
        <p:spPr>
          <a:xfrm>
            <a:off x="379767" y="277989"/>
            <a:ext cx="812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2</a:t>
            </a:r>
            <a:r>
              <a:rPr lang="en-US" sz="2400" b="1" dirty="0"/>
              <a:t>. </a:t>
            </a:r>
            <a:r>
              <a:rPr lang="sk-SK" sz="2400" b="1" dirty="0" err="1"/>
              <a:t>Decomposing</a:t>
            </a:r>
            <a:r>
              <a:rPr lang="sk-SK" sz="2400" b="1" dirty="0"/>
              <a:t>/</a:t>
            </a:r>
            <a:r>
              <a:rPr lang="sk-SK" sz="2400" b="1" dirty="0" err="1"/>
              <a:t>splitting</a:t>
            </a:r>
            <a:r>
              <a:rPr lang="sk-SK" sz="2400" b="1" dirty="0"/>
              <a:t> </a:t>
            </a:r>
            <a:r>
              <a:rPr lang="sk-SK" sz="2400" b="1" dirty="0" err="1"/>
              <a:t>themes</a:t>
            </a:r>
            <a:r>
              <a:rPr lang="sk-SK" sz="2400" b="1" dirty="0"/>
              <a:t> </a:t>
            </a:r>
            <a:r>
              <a:rPr lang="sk-SK" sz="2400" b="1" dirty="0" err="1"/>
              <a:t>that</a:t>
            </a:r>
            <a:r>
              <a:rPr lang="sk-SK" sz="2400" b="1" dirty="0"/>
              <a:t> are </a:t>
            </a:r>
            <a:r>
              <a:rPr lang="sk-SK" sz="2400" b="1" dirty="0" err="1"/>
              <a:t>too</a:t>
            </a:r>
            <a:r>
              <a:rPr lang="sk-SK" sz="2400" b="1" dirty="0"/>
              <a:t> </a:t>
            </a:r>
            <a:r>
              <a:rPr lang="sk-SK" sz="2400" b="1" dirty="0" err="1"/>
              <a:t>general</a:t>
            </a:r>
            <a:endParaRPr lang="sk-SK" sz="24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39459DF-E9EE-4BDC-3BB7-F0A784C094F6}"/>
              </a:ext>
            </a:extLst>
          </p:cNvPr>
          <p:cNvSpPr txBox="1"/>
          <p:nvPr/>
        </p:nvSpPr>
        <p:spPr>
          <a:xfrm>
            <a:off x="1540576" y="739654"/>
            <a:ext cx="8082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sk-SK" dirty="0" err="1"/>
              <a:t>especially</a:t>
            </a:r>
            <a:r>
              <a:rPr lang="sk-SK" dirty="0"/>
              <a:t> in </a:t>
            </a:r>
            <a:r>
              <a:rPr lang="sk-SK" dirty="0" err="1"/>
              <a:t>cases</a:t>
            </a:r>
            <a:r>
              <a:rPr lang="sk-SK" dirty="0"/>
              <a:t> </a:t>
            </a:r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theme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things</a:t>
            </a:r>
            <a:r>
              <a:rPr lang="sk-SK" dirty="0"/>
              <a:t> </a:t>
            </a:r>
          </a:p>
          <a:p>
            <a:r>
              <a:rPr lang="sk-SK" dirty="0"/>
              <a:t>	</a:t>
            </a:r>
            <a:r>
              <a:rPr lang="en-US" dirty="0"/>
              <a:t>such as in case of </a:t>
            </a:r>
            <a:r>
              <a:rPr lang="en-US" b="1" i="1" dirty="0"/>
              <a:t>object removal </a:t>
            </a:r>
            <a:r>
              <a:rPr lang="en-US" dirty="0"/>
              <a:t>that is split into: </a:t>
            </a:r>
          </a:p>
          <a:p>
            <a:r>
              <a:rPr lang="en-US" dirty="0"/>
              <a:t>			</a:t>
            </a:r>
            <a:r>
              <a:rPr lang="en-US" i="1" dirty="0"/>
              <a:t>erasing the drawn image </a:t>
            </a:r>
            <a:r>
              <a:rPr lang="en-US" dirty="0"/>
              <a:t>or </a:t>
            </a:r>
            <a:r>
              <a:rPr lang="en-US" i="1" dirty="0"/>
              <a:t>moving puzzle away to the drawer</a:t>
            </a:r>
            <a:endParaRPr lang="sk-SK" i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7FBC636-FC7A-90C6-7B17-DACA1CE0EC5B}"/>
              </a:ext>
            </a:extLst>
          </p:cNvPr>
          <p:cNvSpPr txBox="1"/>
          <p:nvPr/>
        </p:nvSpPr>
        <p:spPr>
          <a:xfrm>
            <a:off x="379767" y="2138935"/>
            <a:ext cx="1025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Aggregating </a:t>
            </a:r>
            <a:r>
              <a:rPr lang="sk-SK" sz="2400" b="1" dirty="0" err="1"/>
              <a:t>themes</a:t>
            </a:r>
            <a:r>
              <a:rPr lang="sk-SK" sz="2400" b="1" dirty="0"/>
              <a:t> </a:t>
            </a:r>
            <a:r>
              <a:rPr lang="en-US" sz="2400" b="1" dirty="0"/>
              <a:t>to simplify the graph (improve comprehension)</a:t>
            </a:r>
            <a:endParaRPr lang="sk-SK" sz="2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4C416E0-D465-5951-FF38-A48227E5E203}"/>
              </a:ext>
            </a:extLst>
          </p:cNvPr>
          <p:cNvSpPr txBox="1"/>
          <p:nvPr/>
        </p:nvSpPr>
        <p:spPr>
          <a:xfrm>
            <a:off x="1540576" y="2614886"/>
            <a:ext cx="886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from selected two or more themes we create new one in overview of themes with </a:t>
            </a:r>
          </a:p>
          <a:p>
            <a:r>
              <a:rPr lang="en-US" dirty="0"/>
              <a:t> relations between them and in crosscutting view</a:t>
            </a:r>
            <a:endParaRPr lang="sk-SK" i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6C979A7-6885-F32E-4AE2-F391CD907492}"/>
              </a:ext>
            </a:extLst>
          </p:cNvPr>
          <p:cNvSpPr txBox="1"/>
          <p:nvPr/>
        </p:nvSpPr>
        <p:spPr>
          <a:xfrm>
            <a:off x="1540576" y="3174329"/>
            <a:ext cx="950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-in </a:t>
            </a:r>
            <a:r>
              <a:rPr lang="en-US" sz="3600" b="1" dirty="0">
                <a:solidFill>
                  <a:srgbClr val="FF0000"/>
                </a:solidFill>
              </a:rPr>
              <a:t>individual view </a:t>
            </a:r>
            <a:r>
              <a:rPr lang="en-US" dirty="0">
                <a:solidFill>
                  <a:srgbClr val="FF0000"/>
                </a:solidFill>
              </a:rPr>
              <a:t>aggregated/grouped themes are displayed separately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828351F-9AAB-7ED4-4484-8F3D69A29827}"/>
              </a:ext>
            </a:extLst>
          </p:cNvPr>
          <p:cNvSpPr txBox="1"/>
          <p:nvPr/>
        </p:nvSpPr>
        <p:spPr>
          <a:xfrm>
            <a:off x="379768" y="3892420"/>
            <a:ext cx="965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4. Merging similar themes (themes which have the same purpose)</a:t>
            </a:r>
            <a:endParaRPr lang="sk-SK" sz="24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13DACD6-9652-2820-98B6-86BA242A8DC3}"/>
              </a:ext>
            </a:extLst>
          </p:cNvPr>
          <p:cNvSpPr txBox="1"/>
          <p:nvPr/>
        </p:nvSpPr>
        <p:spPr>
          <a:xfrm>
            <a:off x="883927" y="4403180"/>
            <a:ext cx="782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</a:t>
            </a:r>
            <a:r>
              <a:rPr lang="en-US" dirty="0"/>
              <a:t>mostly its caused due to synonyms that are extracted from requirements</a:t>
            </a:r>
            <a:endParaRPr lang="sk-SK" i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3A4290B-0374-A8D1-6E79-70EDA66694CD}"/>
              </a:ext>
            </a:extLst>
          </p:cNvPr>
          <p:cNvSpPr txBox="1"/>
          <p:nvPr/>
        </p:nvSpPr>
        <p:spPr>
          <a:xfrm>
            <a:off x="1195887" y="4821607"/>
            <a:ext cx="685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 same purpose: </a:t>
            </a:r>
            <a:r>
              <a:rPr lang="en-US" i="1" dirty="0"/>
              <a:t>Register item to canvas, bind item to canvas</a:t>
            </a:r>
            <a:endParaRPr lang="sk-SK" i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1F4D438-5AE1-A474-F59B-781D41CABC81}"/>
              </a:ext>
            </a:extLst>
          </p:cNvPr>
          <p:cNvSpPr txBox="1"/>
          <p:nvPr/>
        </p:nvSpPr>
        <p:spPr>
          <a:xfrm>
            <a:off x="1195887" y="524003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 synonyms: </a:t>
            </a:r>
            <a:r>
              <a:rPr lang="en-US" i="1" dirty="0"/>
              <a:t>change, modify</a:t>
            </a:r>
            <a:endParaRPr lang="sk-SK" i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F3A50CE-AA3B-D141-295F-7B5BF57248B9}"/>
              </a:ext>
            </a:extLst>
          </p:cNvPr>
          <p:cNvSpPr txBox="1"/>
          <p:nvPr/>
        </p:nvSpPr>
        <p:spPr>
          <a:xfrm>
            <a:off x="379767" y="6045454"/>
            <a:ext cx="888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5. Deleting irrelevant themes (not characteristic for system)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449632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85" y="743145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2053A6-501E-C52D-CB67-73AC8ABA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2" y="145344"/>
            <a:ext cx="11518985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Applying the Changes in Basic Themes View</a:t>
            </a:r>
            <a:endParaRPr lang="sk-SK" sz="5400" b="1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26546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86" y="731620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55317F5-9F89-3557-2142-A710B753C421}"/>
              </a:ext>
            </a:extLst>
          </p:cNvPr>
          <p:cNvSpPr/>
          <p:nvPr/>
        </p:nvSpPr>
        <p:spPr>
          <a:xfrm>
            <a:off x="10894292" y="4799065"/>
            <a:ext cx="594008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E3F750D-31BD-F00F-6978-856D8C30A999}"/>
              </a:ext>
            </a:extLst>
          </p:cNvPr>
          <p:cNvSpPr/>
          <p:nvPr/>
        </p:nvSpPr>
        <p:spPr>
          <a:xfrm>
            <a:off x="11058966" y="3037872"/>
            <a:ext cx="594008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C7B8E2A-FDD4-EF5B-3ED1-287BE4F493D3}"/>
              </a:ext>
            </a:extLst>
          </p:cNvPr>
          <p:cNvSpPr/>
          <p:nvPr/>
        </p:nvSpPr>
        <p:spPr>
          <a:xfrm>
            <a:off x="8376112" y="2986409"/>
            <a:ext cx="594008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97274AD-237A-2DDA-BC7D-DC17C76DE40E}"/>
              </a:ext>
            </a:extLst>
          </p:cNvPr>
          <p:cNvSpPr/>
          <p:nvPr/>
        </p:nvSpPr>
        <p:spPr>
          <a:xfrm>
            <a:off x="8551679" y="4068794"/>
            <a:ext cx="594008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62B7F48-740A-9B57-CE44-687754732124}"/>
              </a:ext>
            </a:extLst>
          </p:cNvPr>
          <p:cNvSpPr/>
          <p:nvPr/>
        </p:nvSpPr>
        <p:spPr>
          <a:xfrm>
            <a:off x="8462049" y="5028905"/>
            <a:ext cx="594008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8004CE30-8A63-675B-4B1C-3A1B660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7" y="91800"/>
            <a:ext cx="11518985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Identifying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r>
              <a:rPr lang="sk-SK" sz="5400" b="1" dirty="0"/>
              <a:t> - </a:t>
            </a:r>
            <a:r>
              <a:rPr lang="en-US" sz="2800" b="1" dirty="0"/>
              <a:t>Applying the</a:t>
            </a:r>
            <a:br>
              <a:rPr lang="sk-SK" sz="2800" b="1" dirty="0"/>
            </a:br>
            <a:r>
              <a:rPr lang="en-US" sz="2800" b="1" dirty="0"/>
              <a:t> Changes in Basic Themes View</a:t>
            </a:r>
            <a:endParaRPr lang="sk-SK" sz="2800" b="1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E0E9B2F7-0568-FA12-A41C-DAA8A298924C}"/>
              </a:ext>
            </a:extLst>
          </p:cNvPr>
          <p:cNvSpPr/>
          <p:nvPr/>
        </p:nvSpPr>
        <p:spPr>
          <a:xfrm>
            <a:off x="6638401" y="960205"/>
            <a:ext cx="594008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86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01" y="731621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E3F750D-31BD-F00F-6978-856D8C30A999}"/>
              </a:ext>
            </a:extLst>
          </p:cNvPr>
          <p:cNvSpPr/>
          <p:nvPr/>
        </p:nvSpPr>
        <p:spPr>
          <a:xfrm>
            <a:off x="11058966" y="2786158"/>
            <a:ext cx="1043026" cy="1933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3BC21B6-1A34-2F20-5304-C5C227375D56}"/>
              </a:ext>
            </a:extLst>
          </p:cNvPr>
          <p:cNvSpPr/>
          <p:nvPr/>
        </p:nvSpPr>
        <p:spPr>
          <a:xfrm>
            <a:off x="6638401" y="906829"/>
            <a:ext cx="1155478" cy="16952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8004CE30-8A63-675B-4B1C-3A1B660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7" y="91800"/>
            <a:ext cx="11518985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Splitting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r>
              <a:rPr lang="sk-SK" sz="5400" b="1" dirty="0"/>
              <a:t> - </a:t>
            </a:r>
            <a:r>
              <a:rPr lang="en-US" sz="2800" b="1" dirty="0"/>
              <a:t>Applying the</a:t>
            </a:r>
            <a:br>
              <a:rPr lang="sk-SK" sz="2800" b="1" dirty="0"/>
            </a:br>
            <a:r>
              <a:rPr lang="en-US" sz="2800" b="1" dirty="0"/>
              <a:t> Changes in Basic Themes View</a:t>
            </a:r>
            <a:endParaRPr lang="sk-SK" sz="2800" b="1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F13A42F-A380-39DA-0EDB-8F8CB3131629}"/>
              </a:ext>
            </a:extLst>
          </p:cNvPr>
          <p:cNvSpPr/>
          <p:nvPr/>
        </p:nvSpPr>
        <p:spPr>
          <a:xfrm>
            <a:off x="-1" y="2581389"/>
            <a:ext cx="1884033" cy="16952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76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01" y="731621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E3F750D-31BD-F00F-6978-856D8C30A999}"/>
              </a:ext>
            </a:extLst>
          </p:cNvPr>
          <p:cNvSpPr/>
          <p:nvPr/>
        </p:nvSpPr>
        <p:spPr>
          <a:xfrm>
            <a:off x="6819952" y="2914497"/>
            <a:ext cx="3878201" cy="923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3BC21B6-1A34-2F20-5304-C5C227375D56}"/>
              </a:ext>
            </a:extLst>
          </p:cNvPr>
          <p:cNvSpPr/>
          <p:nvPr/>
        </p:nvSpPr>
        <p:spPr>
          <a:xfrm>
            <a:off x="8320222" y="3832725"/>
            <a:ext cx="2514337" cy="1129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8004CE30-8A63-675B-4B1C-3A1B660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7" y="91800"/>
            <a:ext cx="11518985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Splitting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r>
              <a:rPr lang="sk-SK" sz="5400" b="1" dirty="0"/>
              <a:t> - </a:t>
            </a:r>
            <a:r>
              <a:rPr lang="en-US" sz="2800" b="1" dirty="0"/>
              <a:t>Applying the</a:t>
            </a:r>
            <a:br>
              <a:rPr lang="sk-SK" sz="2800" b="1" dirty="0"/>
            </a:br>
            <a:r>
              <a:rPr lang="en-US" sz="2800" b="1" dirty="0"/>
              <a:t> Changes in Basic Themes View</a:t>
            </a:r>
            <a:endParaRPr lang="sk-SK" sz="2800" b="1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F13A42F-A380-39DA-0EDB-8F8CB3131629}"/>
              </a:ext>
            </a:extLst>
          </p:cNvPr>
          <p:cNvSpPr/>
          <p:nvPr/>
        </p:nvSpPr>
        <p:spPr>
          <a:xfrm rot="835555">
            <a:off x="1126224" y="3628543"/>
            <a:ext cx="3866255" cy="1863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14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0" y="278615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dirty="0"/>
              <a:t>AOSD </a:t>
            </a:r>
            <a:r>
              <a:rPr lang="sk-SK" sz="6000" b="1" dirty="0" err="1"/>
              <a:t>via</a:t>
            </a:r>
            <a:r>
              <a:rPr lang="sk-SK" sz="6000" b="1" dirty="0"/>
              <a:t> </a:t>
            </a:r>
            <a:r>
              <a:rPr lang="sk-SK" sz="6000" b="1" dirty="0" err="1"/>
              <a:t>Use</a:t>
            </a:r>
            <a:r>
              <a:rPr lang="sk-SK" sz="6000" b="1" dirty="0"/>
              <a:t> </a:t>
            </a:r>
            <a:r>
              <a:rPr lang="sk-SK" sz="6000" b="1" dirty="0" err="1"/>
              <a:t>Cases</a:t>
            </a:r>
            <a:endParaRPr lang="sk-SK" sz="6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76C122-F405-7216-46C7-C3B2683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17" y="1418023"/>
            <a:ext cx="8596668" cy="3880773"/>
          </a:xfrm>
        </p:spPr>
        <p:txBody>
          <a:bodyPr/>
          <a:lstStyle/>
          <a:p>
            <a:r>
              <a:rPr lang="sk-SK" b="1" dirty="0" err="1"/>
              <a:t>Ivar</a:t>
            </a:r>
            <a:r>
              <a:rPr lang="sk-SK" b="1" dirty="0"/>
              <a:t> </a:t>
            </a:r>
            <a:r>
              <a:rPr lang="sk-SK" b="1" dirty="0" err="1"/>
              <a:t>Jacobson</a:t>
            </a:r>
            <a:r>
              <a:rPr lang="sk-SK" b="1" dirty="0"/>
              <a:t>  </a:t>
            </a:r>
            <a:r>
              <a:rPr lang="sk-SK" dirty="0"/>
              <a:t>-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who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came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this</a:t>
            </a:r>
            <a:r>
              <a:rPr lang="sk-SK" dirty="0"/>
              <a:t> idea in 2003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D573162-4319-AB85-4722-34508C5AF295}"/>
              </a:ext>
            </a:extLst>
          </p:cNvPr>
          <p:cNvSpPr txBox="1"/>
          <p:nvPr/>
        </p:nvSpPr>
        <p:spPr>
          <a:xfrm>
            <a:off x="1994027" y="1902443"/>
            <a:ext cx="817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Jacobson, I., Ng, P.: Aspect-Oriented Software Development with Use Cases. </a:t>
            </a:r>
            <a:endParaRPr lang="sk-SK" dirty="0"/>
          </a:p>
          <a:p>
            <a:r>
              <a:rPr lang="en-US" dirty="0"/>
              <a:t>Addison Wesley Professional (2004), ISBN 0-321-26888-1.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4D863F6-8DF3-8423-030A-C76714E5A817}"/>
              </a:ext>
            </a:extLst>
          </p:cNvPr>
          <p:cNvSpPr txBox="1"/>
          <p:nvPr/>
        </p:nvSpPr>
        <p:spPr>
          <a:xfrm>
            <a:off x="4649884" y="2956537"/>
            <a:ext cx="645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/>
              <a:t>Use-case</a:t>
            </a:r>
            <a:r>
              <a:rPr lang="sk-SK" sz="3200" b="1" dirty="0"/>
              <a:t> modularity </a:t>
            </a:r>
            <a:r>
              <a:rPr lang="sk-SK" sz="3200" b="1" dirty="0" err="1"/>
              <a:t>problem</a:t>
            </a:r>
            <a:endParaRPr lang="sk-SK" sz="3200" b="1" dirty="0"/>
          </a:p>
        </p:txBody>
      </p:sp>
      <p:pic>
        <p:nvPicPr>
          <p:cNvPr id="1028" name="Picture 4" descr="Use Case - Login">
            <a:extLst>
              <a:ext uri="{FF2B5EF4-FFF2-40B4-BE49-F238E27FC236}">
                <a16:creationId xmlns:a16="http://schemas.microsoft.com/office/drawing/2014/main" id="{DD38E57A-BF46-76DE-616E-73CF9119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6" y="2956537"/>
            <a:ext cx="3695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977FC35-E46B-FA60-E59D-3A6E98A2631C}"/>
              </a:ext>
            </a:extLst>
          </p:cNvPr>
          <p:cNvSpPr txBox="1"/>
          <p:nvPr/>
        </p:nvSpPr>
        <p:spPr>
          <a:xfrm>
            <a:off x="523912" y="6223852"/>
            <a:ext cx="755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Prebrané z https://sparxsystems.com/images/screenshots/UCLogin.gif</a:t>
            </a: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8E32F192-A729-C063-0B1B-B75384B1FA70}"/>
              </a:ext>
            </a:extLst>
          </p:cNvPr>
          <p:cNvSpPr/>
          <p:nvPr/>
        </p:nvSpPr>
        <p:spPr>
          <a:xfrm rot="4078099">
            <a:off x="4239665" y="3732720"/>
            <a:ext cx="362073" cy="13746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CF5C75F-3F16-86BF-A51C-CB583CD641C6}"/>
              </a:ext>
            </a:extLst>
          </p:cNvPr>
          <p:cNvSpPr txBox="1"/>
          <p:nvPr/>
        </p:nvSpPr>
        <p:spPr>
          <a:xfrm>
            <a:off x="5130146" y="3680674"/>
            <a:ext cx="549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Previously</a:t>
            </a:r>
            <a:r>
              <a:rPr lang="sk-SK" dirty="0"/>
              <a:t> </a:t>
            </a:r>
            <a:r>
              <a:rPr lang="sk-SK" dirty="0" err="1"/>
              <a:t>unsupported</a:t>
            </a:r>
            <a:r>
              <a:rPr lang="sk-SK" dirty="0"/>
              <a:t> in </a:t>
            </a:r>
            <a:r>
              <a:rPr lang="sk-SK" dirty="0" err="1"/>
              <a:t>analytical</a:t>
            </a:r>
            <a:r>
              <a:rPr lang="sk-SK" dirty="0"/>
              <a:t> </a:t>
            </a:r>
            <a:r>
              <a:rPr lang="sk-SK" dirty="0" err="1"/>
              <a:t>models</a:t>
            </a:r>
            <a:r>
              <a:rPr lang="sk-SK" dirty="0"/>
              <a:t> and in</a:t>
            </a:r>
          </a:p>
          <a:p>
            <a:r>
              <a:rPr lang="sk-SK" dirty="0"/>
              <a:t> </a:t>
            </a:r>
            <a:r>
              <a:rPr lang="sk-SK" dirty="0" err="1"/>
              <a:t>implementational</a:t>
            </a:r>
            <a:r>
              <a:rPr lang="sk-SK" dirty="0"/>
              <a:t> </a:t>
            </a:r>
            <a:r>
              <a:rPr lang="sk-SK" dirty="0" err="1"/>
              <a:t>environments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5228142-ABE1-3F18-F110-A0F98191F06C}"/>
              </a:ext>
            </a:extLst>
          </p:cNvPr>
          <p:cNvSpPr txBox="1"/>
          <p:nvPr/>
        </p:nvSpPr>
        <p:spPr>
          <a:xfrm>
            <a:off x="4818589" y="4704374"/>
            <a:ext cx="651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EASILY </a:t>
            </a:r>
            <a:r>
              <a:rPr lang="sk-SK" b="1" dirty="0" err="1">
                <a:solidFill>
                  <a:srgbClr val="FF0000"/>
                </a:solidFill>
              </a:rPr>
              <a:t>representable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with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aspect-oriented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programming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  <a:p>
            <a:r>
              <a:rPr lang="sk-SK" b="1" dirty="0">
                <a:solidFill>
                  <a:srgbClr val="FF0000"/>
                </a:solidFill>
              </a:rPr>
              <a:t>	- </a:t>
            </a:r>
            <a:r>
              <a:rPr lang="sk-SK" b="1" dirty="0" err="1">
                <a:solidFill>
                  <a:srgbClr val="FF0000"/>
                </a:solidFill>
              </a:rPr>
              <a:t>solved</a:t>
            </a:r>
            <a:r>
              <a:rPr lang="sk-SK" b="1" dirty="0">
                <a:solidFill>
                  <a:srgbClr val="FF0000"/>
                </a:solidFill>
              </a:rPr>
              <a:t> by AOP </a:t>
            </a:r>
            <a:r>
              <a:rPr lang="sk-SK" b="1" dirty="0" err="1">
                <a:solidFill>
                  <a:srgbClr val="FF0000"/>
                </a:solidFill>
              </a:rPr>
              <a:t>programming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language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8A3338B-D54C-E86C-CE6D-D5EC3B109368}"/>
              </a:ext>
            </a:extLst>
          </p:cNvPr>
          <p:cNvSpPr txBox="1"/>
          <p:nvPr/>
        </p:nvSpPr>
        <p:spPr>
          <a:xfrm>
            <a:off x="6080178" y="5366037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-</a:t>
            </a:r>
            <a:r>
              <a:rPr lang="sk-SK" i="1" dirty="0" err="1"/>
              <a:t>moved</a:t>
            </a:r>
            <a:r>
              <a:rPr lang="sk-SK" i="1" dirty="0"/>
              <a:t> to </a:t>
            </a:r>
            <a:r>
              <a:rPr lang="sk-SK" i="1" dirty="0" err="1"/>
              <a:t>implementation</a:t>
            </a:r>
            <a:r>
              <a:rPr lang="sk-SK" i="1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222362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01" y="731621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3BC21B6-1A34-2F20-5304-C5C227375D56}"/>
              </a:ext>
            </a:extLst>
          </p:cNvPr>
          <p:cNvSpPr/>
          <p:nvPr/>
        </p:nvSpPr>
        <p:spPr>
          <a:xfrm>
            <a:off x="5030530" y="1707993"/>
            <a:ext cx="1256736" cy="1729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8004CE30-8A63-675B-4B1C-3A1B660B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7" y="91800"/>
            <a:ext cx="11518985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Aggregating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r>
              <a:rPr lang="sk-SK" sz="5400" b="1" dirty="0"/>
              <a:t> - </a:t>
            </a:r>
            <a:r>
              <a:rPr lang="en-US" sz="2800" b="1" dirty="0"/>
              <a:t>Applying the</a:t>
            </a:r>
            <a:br>
              <a:rPr lang="sk-SK" sz="2800" b="1" dirty="0"/>
            </a:br>
            <a:r>
              <a:rPr lang="en-US" sz="2800" b="1" dirty="0"/>
              <a:t> Changes in Basic Themes View</a:t>
            </a:r>
            <a:endParaRPr lang="sk-SK" sz="2800" b="1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BF04A45D-82D6-5CE1-E3DD-4D36DE32FDED}"/>
              </a:ext>
            </a:extLst>
          </p:cNvPr>
          <p:cNvSpPr/>
          <p:nvPr/>
        </p:nvSpPr>
        <p:spPr>
          <a:xfrm>
            <a:off x="10859932" y="1707993"/>
            <a:ext cx="1256736" cy="1053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351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85" y="743145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2053A6-501E-C52D-CB67-73AC8ABA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7" y="91800"/>
            <a:ext cx="11518985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Merging</a:t>
            </a:r>
            <a:r>
              <a:rPr lang="sk-SK" sz="5400" b="1" dirty="0"/>
              <a:t> </a:t>
            </a:r>
            <a:r>
              <a:rPr lang="sk-SK" sz="5400" b="1" dirty="0" err="1"/>
              <a:t>Similar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r>
              <a:rPr lang="sk-SK" sz="5400" b="1" dirty="0"/>
              <a:t> - </a:t>
            </a:r>
            <a:r>
              <a:rPr lang="en-US" sz="2800" b="1" dirty="0"/>
              <a:t>Applying the</a:t>
            </a:r>
            <a:br>
              <a:rPr lang="sk-SK" sz="2800" b="1" dirty="0"/>
            </a:br>
            <a:r>
              <a:rPr lang="en-US" sz="2800" b="1" dirty="0"/>
              <a:t> Changes in Basic Themes View</a:t>
            </a:r>
            <a:endParaRPr lang="sk-SK" sz="2800" b="1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1EC758E6-9848-1090-A2DD-D1AA827E4B0D}"/>
              </a:ext>
            </a:extLst>
          </p:cNvPr>
          <p:cNvSpPr/>
          <p:nvPr/>
        </p:nvSpPr>
        <p:spPr>
          <a:xfrm>
            <a:off x="5032960" y="3964456"/>
            <a:ext cx="853650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94F58A6-CDDB-FDA9-FCE5-EAAC101FDC55}"/>
              </a:ext>
            </a:extLst>
          </p:cNvPr>
          <p:cNvSpPr/>
          <p:nvPr/>
        </p:nvSpPr>
        <p:spPr>
          <a:xfrm>
            <a:off x="2798100" y="4614969"/>
            <a:ext cx="853650" cy="650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: doprava 11">
            <a:extLst>
              <a:ext uri="{FF2B5EF4-FFF2-40B4-BE49-F238E27FC236}">
                <a16:creationId xmlns:a16="http://schemas.microsoft.com/office/drawing/2014/main" id="{629EE3CF-0CD8-C1E9-BF85-37719C115621}"/>
              </a:ext>
            </a:extLst>
          </p:cNvPr>
          <p:cNvSpPr/>
          <p:nvPr/>
        </p:nvSpPr>
        <p:spPr>
          <a:xfrm>
            <a:off x="7991571" y="3047497"/>
            <a:ext cx="468022" cy="6263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F0"/>
              </a:solidFill>
            </a:endParaRP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DCDFADE6-21CA-0242-147F-CD84BAA684DE}"/>
              </a:ext>
            </a:extLst>
          </p:cNvPr>
          <p:cNvCxnSpPr/>
          <p:nvPr/>
        </p:nvCxnSpPr>
        <p:spPr>
          <a:xfrm flipV="1">
            <a:off x="9420161" y="2473176"/>
            <a:ext cx="705745" cy="88749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33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BC40A74-57C0-D940-C5BD-9F06475D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85" y="743145"/>
            <a:ext cx="5674599" cy="5913529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1800CB-FEFE-A594-C02D-D9EBA416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24"/>
            <a:ext cx="6292994" cy="512932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FF9FA035-E3EB-9F00-6A73-3C316450F383}"/>
              </a:ext>
            </a:extLst>
          </p:cNvPr>
          <p:cNvSpPr txBox="1"/>
          <p:nvPr/>
        </p:nvSpPr>
        <p:spPr>
          <a:xfrm>
            <a:off x="214792" y="6458214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0C9EAFDC-101F-9BFA-CD8B-BAEBAE50991A}"/>
              </a:ext>
            </a:extLst>
          </p:cNvPr>
          <p:cNvSpPr/>
          <p:nvPr/>
        </p:nvSpPr>
        <p:spPr>
          <a:xfrm>
            <a:off x="6170379" y="3304414"/>
            <a:ext cx="468022" cy="11291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3620666-C88D-1DFB-F85C-AC5C8A61A1DD}"/>
              </a:ext>
            </a:extLst>
          </p:cNvPr>
          <p:cNvSpPr txBox="1"/>
          <p:nvPr/>
        </p:nvSpPr>
        <p:spPr>
          <a:xfrm>
            <a:off x="8759053" y="6434237"/>
            <a:ext cx="2951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*we do not want to treat R11 requirement, </a:t>
            </a:r>
          </a:p>
          <a:p>
            <a:r>
              <a:rPr lang="en-US" sz="1100" dirty="0"/>
              <a:t>left for next development phases</a:t>
            </a:r>
            <a:endParaRPr lang="sk-SK" sz="11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55317F5-9F89-3557-2142-A710B753C421}"/>
              </a:ext>
            </a:extLst>
          </p:cNvPr>
          <p:cNvSpPr/>
          <p:nvPr/>
        </p:nvSpPr>
        <p:spPr>
          <a:xfrm>
            <a:off x="7370433" y="5592461"/>
            <a:ext cx="1092370" cy="1011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C9C459-85E9-A48F-0BF0-E36261EDD093}"/>
              </a:ext>
            </a:extLst>
          </p:cNvPr>
          <p:cNvSpPr txBox="1">
            <a:spLocks/>
          </p:cNvSpPr>
          <p:nvPr/>
        </p:nvSpPr>
        <p:spPr>
          <a:xfrm>
            <a:off x="127117" y="91800"/>
            <a:ext cx="1151898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Deleting</a:t>
            </a:r>
            <a:r>
              <a:rPr lang="sk-SK" sz="5400" b="1" dirty="0"/>
              <a:t> </a:t>
            </a:r>
            <a:r>
              <a:rPr lang="sk-SK" sz="5400" b="1" dirty="0" err="1"/>
              <a:t>Irrelevant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r>
              <a:rPr lang="sk-SK" sz="5400" b="1" dirty="0"/>
              <a:t> – </a:t>
            </a:r>
          </a:p>
          <a:p>
            <a:r>
              <a:rPr lang="en-US" sz="2800" b="1" dirty="0"/>
              <a:t>Applying the</a:t>
            </a:r>
            <a:r>
              <a:rPr lang="sk-SK" sz="2800" b="1" dirty="0"/>
              <a:t> </a:t>
            </a:r>
            <a:r>
              <a:rPr lang="en-US" sz="2800" b="1" dirty="0"/>
              <a:t>Changes in Basic Themes </a:t>
            </a:r>
            <a:endParaRPr lang="sk-SK" sz="2800" b="1" dirty="0"/>
          </a:p>
          <a:p>
            <a:r>
              <a:rPr lang="en-US" sz="2800" b="1" dirty="0"/>
              <a:t>View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56874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62609-614D-E82C-3A95-4DE870EB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15" y="156238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Observing Responsibility of Themes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B4C1C4-E3E8-BB96-B0CD-D2F97CFB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of crosscutting themes</a:t>
            </a:r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 of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functionality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description</a:t>
            </a:r>
            <a:r>
              <a:rPr lang="sk-SK" dirty="0"/>
              <a:t> </a:t>
            </a:r>
            <a:r>
              <a:rPr lang="sk-SK" dirty="0" err="1"/>
              <a:t>crosscuts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description</a:t>
            </a:r>
            <a:r>
              <a:rPr lang="sk-SK" dirty="0"/>
              <a:t> of </a:t>
            </a:r>
            <a:r>
              <a:rPr lang="sk-SK" dirty="0" err="1"/>
              <a:t>another</a:t>
            </a:r>
            <a:r>
              <a:rPr lang="sk-SK" dirty="0"/>
              <a:t> </a:t>
            </a:r>
            <a:r>
              <a:rPr lang="sk-SK" dirty="0" err="1"/>
              <a:t>functionality</a:t>
            </a:r>
            <a:r>
              <a:rPr lang="sk-SK" dirty="0"/>
              <a:t> in </a:t>
            </a:r>
            <a:r>
              <a:rPr lang="sk-SK" dirty="0" err="1"/>
              <a:t>particular</a:t>
            </a:r>
            <a:r>
              <a:rPr lang="sk-SK" dirty="0"/>
              <a:t> </a:t>
            </a:r>
            <a:r>
              <a:rPr lang="sk-SK" dirty="0" err="1"/>
              <a:t>requirement</a:t>
            </a:r>
            <a:endParaRPr lang="sk-SK" dirty="0"/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EED0596-1AB5-C5FD-6A7C-F86B600F72AD}"/>
              </a:ext>
            </a:extLst>
          </p:cNvPr>
          <p:cNvSpPr txBox="1"/>
          <p:nvPr/>
        </p:nvSpPr>
        <p:spPr>
          <a:xfrm>
            <a:off x="677334" y="3564171"/>
            <a:ext cx="775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/>
              <a:t>Aspect</a:t>
            </a:r>
            <a:r>
              <a:rPr lang="sk-SK" sz="2400" b="1" dirty="0"/>
              <a:t> </a:t>
            </a:r>
            <a:r>
              <a:rPr lang="sk-SK" sz="2400" b="1" dirty="0" err="1"/>
              <a:t>is</a:t>
            </a:r>
            <a:r>
              <a:rPr lang="sk-SK" sz="2400" b="1" dirty="0"/>
              <a:t> a </a:t>
            </a:r>
            <a:r>
              <a:rPr lang="sk-SK" sz="2400" b="1" dirty="0" err="1"/>
              <a:t>theme</a:t>
            </a:r>
            <a:r>
              <a:rPr lang="sk-SK" sz="2400" b="1" dirty="0"/>
              <a:t> </a:t>
            </a:r>
            <a:r>
              <a:rPr lang="sk-SK" sz="2400" b="1" dirty="0" err="1"/>
              <a:t>which</a:t>
            </a:r>
            <a:r>
              <a:rPr lang="sk-SK" sz="2400" b="1" dirty="0"/>
              <a:t> </a:t>
            </a:r>
            <a:r>
              <a:rPr lang="sk-SK" sz="2400" b="1" dirty="0" err="1"/>
              <a:t>description</a:t>
            </a:r>
            <a:r>
              <a:rPr lang="sk-SK" sz="2400" b="1" dirty="0"/>
              <a:t> in </a:t>
            </a:r>
            <a:r>
              <a:rPr lang="sk-SK" sz="2400" b="1" dirty="0" err="1"/>
              <a:t>requirement</a:t>
            </a:r>
            <a:r>
              <a:rPr lang="sk-SK" sz="2400" b="1" dirty="0"/>
              <a:t> </a:t>
            </a:r>
          </a:p>
          <a:p>
            <a:r>
              <a:rPr lang="sk-SK" sz="2400" b="1" dirty="0" err="1"/>
              <a:t>specification</a:t>
            </a:r>
            <a:r>
              <a:rPr lang="sk-SK" sz="2400" b="1" dirty="0"/>
              <a:t> </a:t>
            </a:r>
            <a:r>
              <a:rPr lang="sk-SK" sz="2400" b="1" dirty="0" err="1"/>
              <a:t>crosscuts</a:t>
            </a:r>
            <a:r>
              <a:rPr lang="sk-SK" sz="2400" b="1" dirty="0"/>
              <a:t> </a:t>
            </a:r>
            <a:r>
              <a:rPr lang="sk-SK" sz="2400" b="1" dirty="0" err="1"/>
              <a:t>another</a:t>
            </a:r>
            <a:r>
              <a:rPr lang="sk-SK" sz="2400" b="1" dirty="0"/>
              <a:t> </a:t>
            </a:r>
            <a:r>
              <a:rPr lang="sk-SK" sz="2400" b="1" dirty="0" err="1"/>
              <a:t>theme</a:t>
            </a:r>
            <a:endParaRPr lang="sk-SK" sz="24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5CE60A3-1D76-A9CE-2F05-D982F186DAF2}"/>
              </a:ext>
            </a:extLst>
          </p:cNvPr>
          <p:cNvSpPr txBox="1"/>
          <p:nvPr/>
        </p:nvSpPr>
        <p:spPr>
          <a:xfrm>
            <a:off x="967520" y="4395168"/>
            <a:ext cx="889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 err="1"/>
              <a:t>Crosscutting</a:t>
            </a:r>
            <a:r>
              <a:rPr lang="sk-SK" sz="2000" b="1" i="1" dirty="0"/>
              <a:t> </a:t>
            </a:r>
            <a:r>
              <a:rPr lang="sk-SK" sz="2000" b="1" i="1" dirty="0" err="1"/>
              <a:t>place</a:t>
            </a:r>
            <a:r>
              <a:rPr lang="sk-SK" sz="2000" b="1" i="1" dirty="0"/>
              <a:t>: </a:t>
            </a:r>
            <a:r>
              <a:rPr lang="sk-SK" sz="2000" b="1" i="1" dirty="0" err="1"/>
              <a:t>requirements</a:t>
            </a:r>
            <a:r>
              <a:rPr lang="sk-SK" sz="2000" b="1" i="1" dirty="0"/>
              <a:t> </a:t>
            </a:r>
            <a:r>
              <a:rPr lang="sk-SK" sz="2000" b="1" i="1" dirty="0" err="1"/>
              <a:t>connected</a:t>
            </a:r>
            <a:r>
              <a:rPr lang="sk-SK" sz="2000" b="1" i="1" dirty="0"/>
              <a:t> </a:t>
            </a:r>
            <a:r>
              <a:rPr lang="sk-SK" sz="2000" b="1" i="1" dirty="0" err="1"/>
              <a:t>with</a:t>
            </a:r>
            <a:r>
              <a:rPr lang="sk-SK" sz="2000" b="1" i="1" dirty="0"/>
              <a:t> more </a:t>
            </a:r>
            <a:r>
              <a:rPr lang="sk-SK" sz="2000" b="1" i="1" dirty="0" err="1"/>
              <a:t>than</a:t>
            </a:r>
            <a:r>
              <a:rPr lang="sk-SK" sz="2000" b="1" i="1" dirty="0"/>
              <a:t> </a:t>
            </a:r>
            <a:r>
              <a:rPr lang="sk-SK" sz="2000" b="1" i="1" dirty="0" err="1"/>
              <a:t>one</a:t>
            </a:r>
            <a:r>
              <a:rPr lang="sk-SK" sz="2000" b="1" i="1" dirty="0"/>
              <a:t> </a:t>
            </a:r>
            <a:r>
              <a:rPr lang="sk-SK" sz="2000" b="1" i="1" dirty="0" err="1"/>
              <a:t>theme</a:t>
            </a:r>
            <a:r>
              <a:rPr lang="sk-SK" sz="2000" b="1" i="1" dirty="0"/>
              <a:t>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9D37208-5CF3-FFA6-D9DC-A416804451E0}"/>
              </a:ext>
            </a:extLst>
          </p:cNvPr>
          <p:cNvSpPr txBox="1"/>
          <p:nvPr/>
        </p:nvSpPr>
        <p:spPr>
          <a:xfrm>
            <a:off x="1084122" y="5996792"/>
            <a:ext cx="8048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Highlig</a:t>
            </a:r>
            <a:r>
              <a:rPr lang="sk-SK" sz="2000" b="1" i="1" dirty="0"/>
              <a:t>h</a:t>
            </a:r>
            <a:r>
              <a:rPr lang="en-US" sz="2000" b="1" i="1" dirty="0"/>
              <a:t>ting of </a:t>
            </a:r>
            <a:r>
              <a:rPr lang="sk-SK" sz="2000" b="1" i="1" dirty="0" err="1"/>
              <a:t>Croscutting</a:t>
            </a:r>
            <a:r>
              <a:rPr lang="en-US" sz="2000" b="1" i="1" dirty="0"/>
              <a:t> </a:t>
            </a:r>
            <a:r>
              <a:rPr lang="en-US" sz="2000" b="1" i="1" dirty="0" err="1"/>
              <a:t>behaviour</a:t>
            </a:r>
            <a:r>
              <a:rPr lang="sk-SK" sz="2000" b="1" i="1" dirty="0"/>
              <a:t>: </a:t>
            </a:r>
            <a:r>
              <a:rPr lang="en-US" sz="2000" b="1" i="1" dirty="0">
                <a:solidFill>
                  <a:srgbClr val="FF0000"/>
                </a:solidFill>
              </a:rPr>
              <a:t>with oriented connection</a:t>
            </a:r>
            <a:r>
              <a:rPr lang="sk-SK" sz="20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AF5DF76-3304-6EA9-9C71-F7D6774789CA}"/>
              </a:ext>
            </a:extLst>
          </p:cNvPr>
          <p:cNvSpPr txBox="1"/>
          <p:nvPr/>
        </p:nvSpPr>
        <p:spPr>
          <a:xfrm>
            <a:off x="633353" y="5082680"/>
            <a:ext cx="89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need to find </a:t>
            </a:r>
            <a:r>
              <a:rPr lang="en-US" sz="2400" b="1" dirty="0">
                <a:solidFill>
                  <a:srgbClr val="FF0000"/>
                </a:solidFill>
              </a:rPr>
              <a:t>dominant theme </a:t>
            </a:r>
            <a:r>
              <a:rPr lang="en-US" sz="2400" b="1" dirty="0"/>
              <a:t>for particular requirement</a:t>
            </a:r>
            <a:endParaRPr lang="sk-SK" sz="2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E194D89-D228-7C4A-F62F-1F5B178628FE}"/>
              </a:ext>
            </a:extLst>
          </p:cNvPr>
          <p:cNvSpPr txBox="1"/>
          <p:nvPr/>
        </p:nvSpPr>
        <p:spPr>
          <a:xfrm>
            <a:off x="1084122" y="5537449"/>
            <a:ext cx="313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-this theme is </a:t>
            </a:r>
            <a:r>
              <a:rPr lang="en-US" b="1" dirty="0">
                <a:solidFill>
                  <a:srgbClr val="FF0000"/>
                </a:solidFill>
              </a:rPr>
              <a:t>aspect theme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EC2D355-A808-C19E-1348-FF3FC0BD7AC9}"/>
              </a:ext>
            </a:extLst>
          </p:cNvPr>
          <p:cNvSpPr txBox="1"/>
          <p:nvPr/>
        </p:nvSpPr>
        <p:spPr>
          <a:xfrm>
            <a:off x="4467672" y="5537449"/>
            <a:ext cx="578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>
                <a:solidFill>
                  <a:srgbClr val="00B0F0"/>
                </a:solidFill>
              </a:rPr>
              <a:t>in </a:t>
            </a:r>
            <a:r>
              <a:rPr lang="sk-SK" b="1" i="1" dirty="0" err="1">
                <a:solidFill>
                  <a:srgbClr val="00B0F0"/>
                </a:solidFill>
              </a:rPr>
              <a:t>coverage</a:t>
            </a:r>
            <a:r>
              <a:rPr lang="sk-SK" b="1" i="1" dirty="0">
                <a:solidFill>
                  <a:srgbClr val="00B0F0"/>
                </a:solidFill>
              </a:rPr>
              <a:t> of </a:t>
            </a:r>
            <a:r>
              <a:rPr lang="sk-SK" b="1" i="1" dirty="0" err="1">
                <a:solidFill>
                  <a:srgbClr val="00B0F0"/>
                </a:solidFill>
              </a:rPr>
              <a:t>the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requirement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amongst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all</a:t>
            </a:r>
            <a:r>
              <a:rPr lang="sk-SK" b="1" i="1" dirty="0">
                <a:solidFill>
                  <a:srgbClr val="00B0F0"/>
                </a:solidFill>
              </a:rPr>
              <a:t> </a:t>
            </a:r>
            <a:r>
              <a:rPr lang="sk-SK" b="1" i="1" dirty="0" err="1">
                <a:solidFill>
                  <a:srgbClr val="00B0F0"/>
                </a:solidFill>
              </a:rPr>
              <a:t>themes</a:t>
            </a:r>
            <a:endParaRPr lang="sk-SK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99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697B1-0523-C65F-02A1-D65B0C66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4" y="394808"/>
            <a:ext cx="9847471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Identification</a:t>
            </a:r>
            <a:r>
              <a:rPr lang="sk-SK" sz="5400" b="1" dirty="0"/>
              <a:t> of </a:t>
            </a:r>
            <a:r>
              <a:rPr lang="sk-SK" sz="5400" b="1" dirty="0" err="1"/>
              <a:t>Crosscutting</a:t>
            </a:r>
            <a:r>
              <a:rPr lang="sk-SK" sz="5400" b="1" dirty="0"/>
              <a:t> </a:t>
            </a:r>
            <a:r>
              <a:rPr lang="sk-SK" sz="5400" b="1" dirty="0" err="1"/>
              <a:t>Themes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C4886-5FBE-91AB-60B5-7BA9A23A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50" y="2893159"/>
            <a:ext cx="10669817" cy="3880773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1. </a:t>
            </a:r>
            <a:r>
              <a:rPr lang="sk-SK" b="1" dirty="0" err="1"/>
              <a:t>Cannot</a:t>
            </a:r>
            <a:r>
              <a:rPr lang="sk-SK" b="1" dirty="0"/>
              <a:t> </a:t>
            </a:r>
            <a:r>
              <a:rPr lang="sk-SK" b="1" dirty="0" err="1"/>
              <a:t>decompose</a:t>
            </a:r>
            <a:r>
              <a:rPr lang="sk-SK" b="1" dirty="0"/>
              <a:t> </a:t>
            </a:r>
            <a:r>
              <a:rPr lang="sk-SK" b="1" dirty="0" err="1"/>
              <a:t>particular</a:t>
            </a:r>
            <a:r>
              <a:rPr lang="sk-SK" b="1" dirty="0"/>
              <a:t> </a:t>
            </a:r>
            <a:r>
              <a:rPr lang="sk-SK" b="1" dirty="0" err="1"/>
              <a:t>requirement</a:t>
            </a:r>
            <a:r>
              <a:rPr lang="sk-SK" b="1" dirty="0"/>
              <a:t> </a:t>
            </a:r>
            <a:r>
              <a:rPr lang="sk-SK" dirty="0"/>
              <a:t>to </a:t>
            </a:r>
            <a:r>
              <a:rPr lang="sk-SK" dirty="0" err="1"/>
              <a:t>isolate</a:t>
            </a:r>
            <a:r>
              <a:rPr lang="sk-SK" dirty="0"/>
              <a:t> </a:t>
            </a:r>
            <a:r>
              <a:rPr lang="sk-SK" dirty="0" err="1"/>
              <a:t>themes</a:t>
            </a:r>
            <a:r>
              <a:rPr lang="sk-SK" dirty="0"/>
              <a:t> and </a:t>
            </a:r>
            <a:r>
              <a:rPr lang="sk-SK" dirty="0" err="1"/>
              <a:t>prevent</a:t>
            </a:r>
            <a:r>
              <a:rPr lang="sk-SK" dirty="0"/>
              <a:t> </a:t>
            </a:r>
            <a:r>
              <a:rPr lang="sk-SK" dirty="0" err="1"/>
              <a:t>sharing</a:t>
            </a:r>
            <a:endParaRPr lang="sk-SK" dirty="0"/>
          </a:p>
          <a:p>
            <a:r>
              <a:rPr lang="sk-SK" b="1" dirty="0"/>
              <a:t>2. </a:t>
            </a:r>
            <a:r>
              <a:rPr lang="sk-SK" b="1" dirty="0" err="1"/>
              <a:t>Candidate</a:t>
            </a:r>
            <a:r>
              <a:rPr lang="sk-SK" b="1" dirty="0"/>
              <a:t> </a:t>
            </a:r>
            <a:r>
              <a:rPr lang="sk-SK" b="1" dirty="0" err="1"/>
              <a:t>theme</a:t>
            </a:r>
            <a:r>
              <a:rPr lang="sk-SK" b="1" dirty="0"/>
              <a:t> </a:t>
            </a:r>
            <a:r>
              <a:rPr lang="sk-SK" b="1" dirty="0" err="1"/>
              <a:t>is</a:t>
            </a:r>
            <a:r>
              <a:rPr lang="sk-SK" b="1" dirty="0"/>
              <a:t> </a:t>
            </a:r>
            <a:r>
              <a:rPr lang="sk-SK" b="1" dirty="0" err="1"/>
              <a:t>selected</a:t>
            </a:r>
            <a:r>
              <a:rPr lang="sk-SK" b="1" dirty="0"/>
              <a:t> </a:t>
            </a:r>
            <a:r>
              <a:rPr lang="sk-SK" b="1" dirty="0" err="1"/>
              <a:t>according</a:t>
            </a:r>
            <a:r>
              <a:rPr lang="sk-SK" b="1" dirty="0"/>
              <a:t> to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dominance</a:t>
            </a:r>
            <a:r>
              <a:rPr lang="sk-SK" b="1" dirty="0"/>
              <a:t> in </a:t>
            </a:r>
            <a:r>
              <a:rPr lang="sk-SK" b="1" dirty="0" err="1"/>
              <a:t>coverage</a:t>
            </a:r>
            <a:r>
              <a:rPr lang="sk-SK" b="1" dirty="0"/>
              <a:t> of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requirement</a:t>
            </a:r>
            <a:r>
              <a:rPr lang="sk-SK" b="1" dirty="0"/>
              <a:t> </a:t>
            </a:r>
            <a:r>
              <a:rPr lang="sk-SK" b="1" dirty="0" err="1"/>
              <a:t>amongst</a:t>
            </a:r>
            <a:r>
              <a:rPr lang="sk-SK" b="1" dirty="0"/>
              <a:t> </a:t>
            </a:r>
            <a:r>
              <a:rPr lang="sk-SK" b="1" dirty="0" err="1"/>
              <a:t>all</a:t>
            </a:r>
            <a:r>
              <a:rPr lang="sk-SK" b="1" dirty="0"/>
              <a:t> </a:t>
            </a:r>
            <a:r>
              <a:rPr lang="sk-SK" b="1" dirty="0" err="1"/>
              <a:t>themes</a:t>
            </a:r>
            <a:r>
              <a:rPr lang="en-US" b="1" dirty="0"/>
              <a:t> (because it crosscuts them)</a:t>
            </a:r>
            <a:endParaRPr lang="sk-SK" b="1" dirty="0"/>
          </a:p>
          <a:p>
            <a:pPr lvl="1"/>
            <a:r>
              <a:rPr lang="sk-SK" i="1" dirty="0" err="1"/>
              <a:t>Checking</a:t>
            </a:r>
            <a:r>
              <a:rPr lang="sk-SK" i="1" dirty="0"/>
              <a:t> of </a:t>
            </a:r>
            <a:r>
              <a:rPr lang="sk-SK" i="1" dirty="0" err="1"/>
              <a:t>requirements</a:t>
            </a:r>
            <a:r>
              <a:rPr lang="sk-SK" i="1" dirty="0"/>
              <a:t> </a:t>
            </a:r>
            <a:r>
              <a:rPr lang="sk-SK" i="1" dirty="0" err="1"/>
              <a:t>if</a:t>
            </a:r>
            <a:r>
              <a:rPr lang="sk-SK" i="1" dirty="0"/>
              <a:t> </a:t>
            </a:r>
            <a:r>
              <a:rPr lang="sk-SK" i="1" dirty="0" err="1"/>
              <a:t>particular</a:t>
            </a:r>
            <a:r>
              <a:rPr lang="sk-SK" i="1" dirty="0"/>
              <a:t> </a:t>
            </a:r>
            <a:r>
              <a:rPr lang="sk-SK" i="1" dirty="0" err="1"/>
              <a:t>theme</a:t>
            </a:r>
            <a:r>
              <a:rPr lang="sk-SK" i="1" dirty="0"/>
              <a:t> has </a:t>
            </a:r>
            <a:r>
              <a:rPr lang="sk-SK" i="1" dirty="0" err="1"/>
              <a:t>information</a:t>
            </a:r>
            <a:r>
              <a:rPr lang="sk-SK" i="1" dirty="0"/>
              <a:t> </a:t>
            </a:r>
            <a:r>
              <a:rPr lang="sk-SK" i="1" dirty="0" err="1"/>
              <a:t>about</a:t>
            </a:r>
            <a:r>
              <a:rPr lang="sk-SK" i="1" dirty="0"/>
              <a:t> </a:t>
            </a:r>
            <a:r>
              <a:rPr lang="sk-SK" i="1" dirty="0" err="1"/>
              <a:t>its</a:t>
            </a:r>
            <a:r>
              <a:rPr lang="sk-SK" i="1" dirty="0"/>
              <a:t> </a:t>
            </a:r>
            <a:r>
              <a:rPr lang="sk-SK" i="1" dirty="0" err="1"/>
              <a:t>behaviour</a:t>
            </a:r>
            <a:r>
              <a:rPr lang="sk-SK" i="1" dirty="0"/>
              <a:t> </a:t>
            </a:r>
          </a:p>
          <a:p>
            <a:pPr lvl="1"/>
            <a:r>
              <a:rPr lang="en-US" i="1" dirty="0"/>
              <a:t>(for example authorization: particular business functionality should not have information if rights are verified)</a:t>
            </a:r>
          </a:p>
          <a:p>
            <a:pPr marL="457200" lvl="1" indent="0">
              <a:buNone/>
            </a:pPr>
            <a:r>
              <a:rPr lang="en-US" i="1" dirty="0"/>
              <a:t>From DOMINANT theme we create directed connections to other</a:t>
            </a:r>
            <a:endParaRPr lang="sk-SK" i="1" dirty="0"/>
          </a:p>
          <a:p>
            <a:r>
              <a:rPr lang="sk-SK" b="1" dirty="0"/>
              <a:t>3. Base </a:t>
            </a:r>
            <a:r>
              <a:rPr lang="sk-SK" b="1" dirty="0" err="1"/>
              <a:t>theme</a:t>
            </a:r>
            <a:r>
              <a:rPr lang="sk-SK" b="1" dirty="0"/>
              <a:t> </a:t>
            </a:r>
            <a:r>
              <a:rPr lang="sk-SK" b="1" dirty="0" err="1"/>
              <a:t>activates</a:t>
            </a:r>
            <a:r>
              <a:rPr lang="sk-SK" b="1" dirty="0"/>
              <a:t> </a:t>
            </a:r>
            <a:r>
              <a:rPr lang="sk-SK" b="1" dirty="0" err="1"/>
              <a:t>aspect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behaviour</a:t>
            </a:r>
            <a:r>
              <a:rPr lang="en-US" dirty="0"/>
              <a:t> of aspect is activated with </a:t>
            </a:r>
            <a:r>
              <a:rPr lang="en-US" dirty="0" err="1"/>
              <a:t>behaviour</a:t>
            </a:r>
            <a:r>
              <a:rPr lang="en-US" dirty="0"/>
              <a:t> in base theme</a:t>
            </a:r>
            <a:endParaRPr lang="sk-SK" dirty="0"/>
          </a:p>
          <a:p>
            <a:r>
              <a:rPr lang="sk-SK" b="1" dirty="0"/>
              <a:t>4. </a:t>
            </a:r>
            <a:r>
              <a:rPr lang="sk-SK" b="1" dirty="0" err="1"/>
              <a:t>Activated</a:t>
            </a:r>
            <a:r>
              <a:rPr lang="sk-SK" b="1" dirty="0"/>
              <a:t> and </a:t>
            </a:r>
            <a:r>
              <a:rPr lang="sk-SK" b="1" dirty="0" err="1"/>
              <a:t>dominant</a:t>
            </a:r>
            <a:r>
              <a:rPr lang="sk-SK" b="1" dirty="0"/>
              <a:t> </a:t>
            </a:r>
            <a:r>
              <a:rPr lang="sk-SK" b="1" dirty="0" err="1"/>
              <a:t>theme</a:t>
            </a:r>
            <a:r>
              <a:rPr lang="sk-SK" b="1" dirty="0"/>
              <a:t> </a:t>
            </a:r>
            <a:r>
              <a:rPr lang="sk-SK" b="1" dirty="0" err="1"/>
              <a:t>is</a:t>
            </a:r>
            <a:r>
              <a:rPr lang="sk-SK" b="1" dirty="0"/>
              <a:t> </a:t>
            </a:r>
            <a:r>
              <a:rPr lang="sk-SK" b="1" dirty="0" err="1"/>
              <a:t>externally</a:t>
            </a:r>
            <a:r>
              <a:rPr lang="sk-SK" b="1" dirty="0"/>
              <a:t> </a:t>
            </a:r>
            <a:r>
              <a:rPr lang="sk-SK" b="1" dirty="0" err="1"/>
              <a:t>activated</a:t>
            </a:r>
            <a:r>
              <a:rPr lang="en-US" b="1" dirty="0"/>
              <a:t> in multiple situations</a:t>
            </a:r>
          </a:p>
          <a:p>
            <a:pPr lvl="1"/>
            <a:r>
              <a:rPr lang="en-US" dirty="0"/>
              <a:t>The need to have multiple situations to beneficially apply aspects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F4EAC96-E5AD-B6B4-12A2-CA19A187E252}"/>
              </a:ext>
            </a:extLst>
          </p:cNvPr>
          <p:cNvSpPr txBox="1"/>
          <p:nvPr/>
        </p:nvSpPr>
        <p:spPr>
          <a:xfrm>
            <a:off x="3289386" y="1466722"/>
            <a:ext cx="7183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Siobhàn</a:t>
            </a:r>
            <a:r>
              <a:rPr lang="en-US" dirty="0"/>
              <a:t> Clarke and Elisa </a:t>
            </a:r>
            <a:r>
              <a:rPr lang="en-US" dirty="0" err="1"/>
              <a:t>Baniassad</a:t>
            </a:r>
            <a:r>
              <a:rPr lang="en-US" dirty="0"/>
              <a:t>. 2005. Aspect-Oriented Analysis </a:t>
            </a:r>
          </a:p>
          <a:p>
            <a:r>
              <a:rPr lang="en-US" dirty="0"/>
              <a:t>and Design. Addison-Wesley Professional.</a:t>
            </a:r>
            <a:endParaRPr lang="sk-SK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4534BDE-38DE-593E-8E29-C33985AF3C61}"/>
              </a:ext>
            </a:extLst>
          </p:cNvPr>
          <p:cNvSpPr txBox="1"/>
          <p:nvPr/>
        </p:nvSpPr>
        <p:spPr>
          <a:xfrm>
            <a:off x="434999" y="2218715"/>
            <a:ext cx="478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/>
              <a:t>All</a:t>
            </a:r>
            <a:r>
              <a:rPr lang="sk-SK" sz="2400" b="1" dirty="0"/>
              <a:t> of </a:t>
            </a:r>
            <a:r>
              <a:rPr lang="sk-SK" sz="2400" b="1" dirty="0" err="1"/>
              <a:t>following</a:t>
            </a:r>
            <a:r>
              <a:rPr lang="sk-SK" sz="2400" b="1" dirty="0"/>
              <a:t> </a:t>
            </a:r>
            <a:r>
              <a:rPr lang="sk-SK" sz="2400" b="1" dirty="0" err="1"/>
              <a:t>rules</a:t>
            </a:r>
            <a:r>
              <a:rPr lang="sk-SK" sz="2400" b="1" dirty="0"/>
              <a:t> </a:t>
            </a:r>
            <a:r>
              <a:rPr lang="sk-SK" sz="2400" b="1" dirty="0" err="1"/>
              <a:t>must</a:t>
            </a:r>
            <a:r>
              <a:rPr lang="sk-SK" sz="2400" b="1" dirty="0"/>
              <a:t> hold: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8835C51-59A8-82CB-F895-4D3BA5AF6CA4}"/>
              </a:ext>
            </a:extLst>
          </p:cNvPr>
          <p:cNvSpPr txBox="1"/>
          <p:nvPr/>
        </p:nvSpPr>
        <p:spPr>
          <a:xfrm>
            <a:off x="6881138" y="2246828"/>
            <a:ext cx="4538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Cannot</a:t>
            </a:r>
            <a:r>
              <a:rPr lang="sk-SK" dirty="0"/>
              <a:t> </a:t>
            </a:r>
            <a:r>
              <a:rPr lang="sk-SK" dirty="0" err="1"/>
              <a:t>decompose</a:t>
            </a:r>
            <a:r>
              <a:rPr lang="sk-SK" dirty="0"/>
              <a:t> </a:t>
            </a:r>
            <a:r>
              <a:rPr lang="sk-SK" dirty="0" err="1"/>
              <a:t>requirement</a:t>
            </a:r>
            <a:r>
              <a:rPr lang="sk-SK" dirty="0"/>
              <a:t> to </a:t>
            </a:r>
            <a:r>
              <a:rPr lang="sk-SK" dirty="0" err="1"/>
              <a:t>isolate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relation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themes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1806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EA5859ED-47FD-5A65-2268-F30BA363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09" y="-6871"/>
            <a:ext cx="8855564" cy="68648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2D614A-0B7F-02EE-B8E5-27F376CF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5" y="43233"/>
            <a:ext cx="4234040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Examples </a:t>
            </a:r>
            <a:br>
              <a:rPr lang="sk-SK" sz="5400" b="1" dirty="0"/>
            </a:br>
            <a:r>
              <a:rPr lang="en-US" sz="5400" b="1" dirty="0"/>
              <a:t>of </a:t>
            </a:r>
            <a:r>
              <a:rPr lang="sk-SK" sz="5400" b="1" dirty="0"/>
              <a:t>B</a:t>
            </a:r>
            <a:r>
              <a:rPr lang="en-US" sz="5400" b="1" dirty="0" err="1"/>
              <a:t>asic</a:t>
            </a:r>
            <a:r>
              <a:rPr lang="en-US" sz="5400" b="1" dirty="0"/>
              <a:t> </a:t>
            </a:r>
            <a:r>
              <a:rPr lang="sk-SK" sz="5400" b="1" dirty="0"/>
              <a:t>D</a:t>
            </a:r>
            <a:r>
              <a:rPr lang="en-US" sz="5400" b="1" dirty="0" err="1"/>
              <a:t>iagrams</a:t>
            </a:r>
            <a:br>
              <a:rPr lang="en-US" sz="5400" b="1" dirty="0"/>
            </a:br>
            <a:r>
              <a:rPr lang="en-US" sz="5400" b="1" dirty="0"/>
              <a:t>of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3DEA8E7-4423-F7E9-9987-333AF29E701F}"/>
              </a:ext>
            </a:extLst>
          </p:cNvPr>
          <p:cNvSpPr txBox="1"/>
          <p:nvPr/>
        </p:nvSpPr>
        <p:spPr>
          <a:xfrm>
            <a:off x="94613" y="5254884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DCA4D16-F669-E0DC-5E13-82BD81E14134}"/>
              </a:ext>
            </a:extLst>
          </p:cNvPr>
          <p:cNvSpPr txBox="1"/>
          <p:nvPr/>
        </p:nvSpPr>
        <p:spPr>
          <a:xfrm>
            <a:off x="1196901" y="4401491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R5 </a:t>
            </a:r>
            <a:r>
              <a:rPr lang="sk-SK" b="1" dirty="0" err="1"/>
              <a:t>Cannot</a:t>
            </a:r>
            <a:r>
              <a:rPr lang="sk-SK" b="1" dirty="0"/>
              <a:t> </a:t>
            </a:r>
            <a:r>
              <a:rPr lang="sk-SK" b="1" dirty="0" err="1"/>
              <a:t>be</a:t>
            </a:r>
            <a:r>
              <a:rPr lang="sk-SK" b="1" dirty="0"/>
              <a:t> </a:t>
            </a:r>
            <a:r>
              <a:rPr lang="sk-SK" b="1" dirty="0" err="1"/>
              <a:t>decomposed</a:t>
            </a:r>
            <a:endParaRPr lang="sk-SK" b="1" dirty="0"/>
          </a:p>
        </p:txBody>
      </p:sp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D42AB81B-9BE0-0935-94DC-2F4131481A92}"/>
              </a:ext>
            </a:extLst>
          </p:cNvPr>
          <p:cNvSpPr/>
          <p:nvPr/>
        </p:nvSpPr>
        <p:spPr>
          <a:xfrm>
            <a:off x="4518611" y="4271291"/>
            <a:ext cx="883715" cy="7793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6257539-C74B-CD54-EB9A-92B32983E673}"/>
              </a:ext>
            </a:extLst>
          </p:cNvPr>
          <p:cNvSpPr txBox="1"/>
          <p:nvPr/>
        </p:nvSpPr>
        <p:spPr>
          <a:xfrm>
            <a:off x="280272" y="3317265"/>
            <a:ext cx="3770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err="1">
                <a:solidFill>
                  <a:srgbClr val="FF0000"/>
                </a:solidFill>
              </a:rPr>
              <a:t>Cannot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decompose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particular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requirement</a:t>
            </a:r>
            <a:r>
              <a:rPr lang="sk-SK" b="1" dirty="0">
                <a:solidFill>
                  <a:srgbClr val="FF0000"/>
                </a:solidFill>
              </a:rPr>
              <a:t> to </a:t>
            </a:r>
            <a:r>
              <a:rPr lang="sk-SK" b="1" dirty="0" err="1">
                <a:solidFill>
                  <a:srgbClr val="FF0000"/>
                </a:solidFill>
              </a:rPr>
              <a:t>isolate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themes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and </a:t>
            </a:r>
            <a:r>
              <a:rPr lang="sk-SK" b="1" dirty="0" err="1">
                <a:solidFill>
                  <a:srgbClr val="FF0000"/>
                </a:solidFill>
              </a:rPr>
              <a:t>prevent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sharing</a:t>
            </a:r>
            <a:endParaRPr lang="sk-SK" b="1" dirty="0">
              <a:solidFill>
                <a:srgbClr val="FF00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1965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F12AC5C-120A-6081-5868-755284E4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796" y="87025"/>
            <a:ext cx="9119703" cy="43760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CB6326-6263-9EC9-F997-31E8DAE5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33" y="253769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Examples of </a:t>
            </a:r>
            <a:br>
              <a:rPr lang="sk-SK" sz="5400" b="1" dirty="0"/>
            </a:br>
            <a:r>
              <a:rPr lang="sk-SK" sz="5400" b="1" dirty="0"/>
              <a:t>C</a:t>
            </a:r>
            <a:r>
              <a:rPr lang="en-US" sz="5400" b="1" dirty="0" err="1"/>
              <a:t>rosscutting</a:t>
            </a:r>
            <a:r>
              <a:rPr lang="en-US" sz="5400" b="1" dirty="0"/>
              <a:t> </a:t>
            </a:r>
            <a:br>
              <a:rPr lang="sk-SK" sz="5400" b="1" dirty="0"/>
            </a:br>
            <a:r>
              <a:rPr lang="sk-SK" sz="5400" b="1" dirty="0"/>
              <a:t>V</a:t>
            </a:r>
            <a:r>
              <a:rPr lang="en-US" sz="5400" b="1" dirty="0" err="1"/>
              <a:t>iew</a:t>
            </a:r>
            <a:endParaRPr lang="sk-SK" sz="54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E55C729-702B-46F3-1632-C5F976002EF6}"/>
              </a:ext>
            </a:extLst>
          </p:cNvPr>
          <p:cNvSpPr txBox="1"/>
          <p:nvPr/>
        </p:nvSpPr>
        <p:spPr>
          <a:xfrm>
            <a:off x="160086" y="2876646"/>
            <a:ext cx="4652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</a:t>
            </a:r>
            <a:r>
              <a:rPr lang="sk-SK" b="1" dirty="0" err="1">
                <a:solidFill>
                  <a:srgbClr val="FF0000"/>
                </a:solidFill>
              </a:rPr>
              <a:t>Candidate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is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selected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according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 to </a:t>
            </a:r>
            <a:r>
              <a:rPr lang="sk-SK" b="1" dirty="0" err="1">
                <a:solidFill>
                  <a:srgbClr val="FF0000"/>
                </a:solidFill>
              </a:rPr>
              <a:t>the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dominance</a:t>
            </a:r>
            <a:r>
              <a:rPr lang="sk-SK" b="1" dirty="0">
                <a:solidFill>
                  <a:srgbClr val="FF0000"/>
                </a:solidFill>
              </a:rPr>
              <a:t> in </a:t>
            </a:r>
            <a:r>
              <a:rPr lang="sk-SK" b="1" dirty="0" err="1">
                <a:solidFill>
                  <a:srgbClr val="FF0000"/>
                </a:solidFill>
              </a:rPr>
              <a:t>coverage</a:t>
            </a:r>
            <a:r>
              <a:rPr lang="sk-SK" b="1" dirty="0">
                <a:solidFill>
                  <a:srgbClr val="FF0000"/>
                </a:solidFill>
              </a:rPr>
              <a:t> of</a:t>
            </a:r>
          </a:p>
          <a:p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requirement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amongst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themes</a:t>
            </a:r>
            <a:endParaRPr lang="sk-SK" b="1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CD5D2B6-DA6F-3883-11B0-5F8F2BECEC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834"/>
          <a:stretch/>
        </p:blipFill>
        <p:spPr>
          <a:xfrm>
            <a:off x="-43429" y="4463081"/>
            <a:ext cx="8855564" cy="2688702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3DBD33B-39BA-AEFF-DF06-7F83E590B766}"/>
              </a:ext>
            </a:extLst>
          </p:cNvPr>
          <p:cNvSpPr txBox="1"/>
          <p:nvPr/>
        </p:nvSpPr>
        <p:spPr>
          <a:xfrm>
            <a:off x="4164117" y="6625415"/>
            <a:ext cx="360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3. </a:t>
            </a:r>
            <a:r>
              <a:rPr lang="sk-SK" b="1" dirty="0">
                <a:solidFill>
                  <a:srgbClr val="00B0F0"/>
                </a:solidFill>
              </a:rPr>
              <a:t>Base </a:t>
            </a:r>
            <a:r>
              <a:rPr lang="sk-SK" b="1" dirty="0" err="1">
                <a:solidFill>
                  <a:srgbClr val="00B0F0"/>
                </a:solidFill>
              </a:rPr>
              <a:t>theme</a:t>
            </a:r>
            <a:r>
              <a:rPr lang="sk-SK" b="1" dirty="0"/>
              <a:t> </a:t>
            </a:r>
            <a:r>
              <a:rPr lang="sk-SK" b="1" dirty="0" err="1"/>
              <a:t>activates</a:t>
            </a:r>
            <a:r>
              <a:rPr lang="sk-SK" b="1" dirty="0"/>
              <a:t> </a:t>
            </a:r>
            <a:r>
              <a:rPr lang="sk-SK" b="1" dirty="0" err="1"/>
              <a:t>aspect</a:t>
            </a:r>
            <a:r>
              <a:rPr lang="en-US" b="1" dirty="0"/>
              <a:t> </a:t>
            </a:r>
          </a:p>
          <a:p>
            <a:endParaRPr lang="sk-SK" dirty="0"/>
          </a:p>
        </p:txBody>
      </p:sp>
      <p:sp>
        <p:nvSpPr>
          <p:cNvPr id="13" name="Šípka: nadol 12">
            <a:extLst>
              <a:ext uri="{FF2B5EF4-FFF2-40B4-BE49-F238E27FC236}">
                <a16:creationId xmlns:a16="http://schemas.microsoft.com/office/drawing/2014/main" id="{0B98FBFE-58B5-3FE0-1F1B-1B021A52E8C6}"/>
              </a:ext>
            </a:extLst>
          </p:cNvPr>
          <p:cNvSpPr/>
          <p:nvPr/>
        </p:nvSpPr>
        <p:spPr>
          <a:xfrm>
            <a:off x="1270106" y="5878101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nadol 13">
            <a:extLst>
              <a:ext uri="{FF2B5EF4-FFF2-40B4-BE49-F238E27FC236}">
                <a16:creationId xmlns:a16="http://schemas.microsoft.com/office/drawing/2014/main" id="{52443A0C-2B1C-DDAB-C235-9B0BD9329A44}"/>
              </a:ext>
            </a:extLst>
          </p:cNvPr>
          <p:cNvSpPr/>
          <p:nvPr/>
        </p:nvSpPr>
        <p:spPr>
          <a:xfrm>
            <a:off x="5221800" y="5989542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1B5655D-02CB-9807-F652-782BBB603A54}"/>
              </a:ext>
            </a:extLst>
          </p:cNvPr>
          <p:cNvSpPr txBox="1"/>
          <p:nvPr/>
        </p:nvSpPr>
        <p:spPr>
          <a:xfrm>
            <a:off x="553534" y="3862509"/>
            <a:ext cx="466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 err="1"/>
              <a:t>Checking</a:t>
            </a:r>
            <a:r>
              <a:rPr lang="sk-SK" i="1" dirty="0"/>
              <a:t> of </a:t>
            </a:r>
            <a:r>
              <a:rPr lang="sk-SK" i="1" dirty="0" err="1"/>
              <a:t>requirements</a:t>
            </a:r>
            <a:r>
              <a:rPr lang="sk-SK" i="1" dirty="0"/>
              <a:t> </a:t>
            </a:r>
            <a:r>
              <a:rPr lang="sk-SK" i="1" dirty="0" err="1"/>
              <a:t>if</a:t>
            </a:r>
            <a:r>
              <a:rPr lang="sk-SK" i="1" dirty="0"/>
              <a:t> </a:t>
            </a:r>
            <a:r>
              <a:rPr lang="sk-SK" i="1" dirty="0" err="1"/>
              <a:t>particular</a:t>
            </a:r>
            <a:r>
              <a:rPr lang="sk-SK" i="1" dirty="0"/>
              <a:t> </a:t>
            </a:r>
          </a:p>
          <a:p>
            <a:r>
              <a:rPr lang="sk-SK" i="1" dirty="0" err="1"/>
              <a:t>theme</a:t>
            </a:r>
            <a:r>
              <a:rPr lang="sk-SK" i="1" dirty="0"/>
              <a:t> has </a:t>
            </a:r>
            <a:r>
              <a:rPr lang="sk-SK" i="1" dirty="0" err="1"/>
              <a:t>information</a:t>
            </a:r>
            <a:r>
              <a:rPr lang="sk-SK" i="1" dirty="0"/>
              <a:t> </a:t>
            </a:r>
            <a:r>
              <a:rPr lang="sk-SK" i="1" dirty="0" err="1"/>
              <a:t>about</a:t>
            </a:r>
            <a:r>
              <a:rPr lang="sk-SK" i="1" dirty="0"/>
              <a:t> </a:t>
            </a:r>
            <a:r>
              <a:rPr lang="sk-SK" i="1" dirty="0" err="1"/>
              <a:t>its</a:t>
            </a:r>
            <a:r>
              <a:rPr lang="sk-SK" i="1" dirty="0"/>
              <a:t> </a:t>
            </a:r>
            <a:r>
              <a:rPr lang="sk-SK" i="1" dirty="0" err="1"/>
              <a:t>behaviour</a:t>
            </a:r>
            <a:endParaRPr lang="sk-SK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457735D-A2E0-881C-34C7-29E162BB7296}"/>
              </a:ext>
            </a:extLst>
          </p:cNvPr>
          <p:cNvSpPr txBox="1"/>
          <p:nvPr/>
        </p:nvSpPr>
        <p:spPr>
          <a:xfrm>
            <a:off x="1311783" y="5584171"/>
            <a:ext cx="4619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-------- </a:t>
            </a:r>
            <a:r>
              <a:rPr lang="sk-SK" b="1" dirty="0" err="1"/>
              <a:t>Information</a:t>
            </a:r>
            <a:r>
              <a:rPr lang="sk-SK" b="1" dirty="0"/>
              <a:t> </a:t>
            </a:r>
            <a:r>
              <a:rPr lang="sk-SK" b="1" dirty="0" err="1"/>
              <a:t>about</a:t>
            </a:r>
            <a:r>
              <a:rPr lang="sk-SK" b="1" dirty="0"/>
              <a:t> </a:t>
            </a:r>
            <a:r>
              <a:rPr lang="sk-SK" b="1" dirty="0" err="1"/>
              <a:t>behaviour</a:t>
            </a:r>
            <a:r>
              <a:rPr lang="sk-SK" b="1" dirty="0"/>
              <a:t> ------</a:t>
            </a:r>
            <a:endParaRPr lang="en-US" b="1" dirty="0"/>
          </a:p>
          <a:p>
            <a:endParaRPr lang="sk-SK" dirty="0"/>
          </a:p>
        </p:txBody>
      </p:sp>
      <p:sp>
        <p:nvSpPr>
          <p:cNvPr id="17" name="Šípka: nadol 16">
            <a:extLst>
              <a:ext uri="{FF2B5EF4-FFF2-40B4-BE49-F238E27FC236}">
                <a16:creationId xmlns:a16="http://schemas.microsoft.com/office/drawing/2014/main" id="{EC8C08FA-CF50-6011-D679-907BA73ADBA1}"/>
              </a:ext>
            </a:extLst>
          </p:cNvPr>
          <p:cNvSpPr/>
          <p:nvPr/>
        </p:nvSpPr>
        <p:spPr>
          <a:xfrm rot="4783319">
            <a:off x="3673454" y="6559251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E321B132-3171-9B0F-E6E4-B04D946F6871}"/>
              </a:ext>
            </a:extLst>
          </p:cNvPr>
          <p:cNvCxnSpPr>
            <a:cxnSpLocks/>
          </p:cNvCxnSpPr>
          <p:nvPr/>
        </p:nvCxnSpPr>
        <p:spPr>
          <a:xfrm flipV="1">
            <a:off x="2292920" y="6927396"/>
            <a:ext cx="1236317" cy="83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ípka: nadol 20">
            <a:extLst>
              <a:ext uri="{FF2B5EF4-FFF2-40B4-BE49-F238E27FC236}">
                <a16:creationId xmlns:a16="http://schemas.microsoft.com/office/drawing/2014/main" id="{C5001803-D0CA-87B1-836A-50A510F586D1}"/>
              </a:ext>
            </a:extLst>
          </p:cNvPr>
          <p:cNvSpPr/>
          <p:nvPr/>
        </p:nvSpPr>
        <p:spPr>
          <a:xfrm>
            <a:off x="6718184" y="4063381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Šípka: nadol 21">
            <a:extLst>
              <a:ext uri="{FF2B5EF4-FFF2-40B4-BE49-F238E27FC236}">
                <a16:creationId xmlns:a16="http://schemas.microsoft.com/office/drawing/2014/main" id="{504BB841-2F21-A0AD-0950-8A813EF11896}"/>
              </a:ext>
            </a:extLst>
          </p:cNvPr>
          <p:cNvSpPr/>
          <p:nvPr/>
        </p:nvSpPr>
        <p:spPr>
          <a:xfrm>
            <a:off x="1699788" y="4185674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Šípka: nadol 22">
            <a:extLst>
              <a:ext uri="{FF2B5EF4-FFF2-40B4-BE49-F238E27FC236}">
                <a16:creationId xmlns:a16="http://schemas.microsoft.com/office/drawing/2014/main" id="{2ECB92A3-8F46-E5E9-FE36-111263B3C696}"/>
              </a:ext>
            </a:extLst>
          </p:cNvPr>
          <p:cNvSpPr/>
          <p:nvPr/>
        </p:nvSpPr>
        <p:spPr>
          <a:xfrm>
            <a:off x="1311783" y="4595154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: nadol 23">
            <a:extLst>
              <a:ext uri="{FF2B5EF4-FFF2-40B4-BE49-F238E27FC236}">
                <a16:creationId xmlns:a16="http://schemas.microsoft.com/office/drawing/2014/main" id="{B5BB58D0-9CF6-AEBE-F637-07E82724FA5F}"/>
              </a:ext>
            </a:extLst>
          </p:cNvPr>
          <p:cNvSpPr/>
          <p:nvPr/>
        </p:nvSpPr>
        <p:spPr>
          <a:xfrm>
            <a:off x="5430455" y="4656238"/>
            <a:ext cx="417310" cy="4234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EC4A0BE-78D6-B70F-4190-FAF24B7A1956}"/>
              </a:ext>
            </a:extLst>
          </p:cNvPr>
          <p:cNvSpPr txBox="1"/>
          <p:nvPr/>
        </p:nvSpPr>
        <p:spPr>
          <a:xfrm>
            <a:off x="6260813" y="5389377"/>
            <a:ext cx="634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					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A49919F-5BF8-DD3E-F499-09415F71C768}"/>
              </a:ext>
            </a:extLst>
          </p:cNvPr>
          <p:cNvSpPr txBox="1"/>
          <p:nvPr/>
        </p:nvSpPr>
        <p:spPr>
          <a:xfrm>
            <a:off x="7583854" y="4076975"/>
            <a:ext cx="4717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4. </a:t>
            </a:r>
            <a:r>
              <a:rPr lang="sk-SK" b="1" dirty="0" err="1">
                <a:solidFill>
                  <a:srgbClr val="FF0000"/>
                </a:solidFill>
              </a:rPr>
              <a:t>Activated</a:t>
            </a:r>
            <a:r>
              <a:rPr lang="sk-SK" b="1" dirty="0">
                <a:solidFill>
                  <a:srgbClr val="FF0000"/>
                </a:solidFill>
              </a:rPr>
              <a:t> and </a:t>
            </a:r>
            <a:r>
              <a:rPr lang="sk-SK" b="1" dirty="0" err="1">
                <a:solidFill>
                  <a:srgbClr val="FF0000"/>
                </a:solidFill>
              </a:rPr>
              <a:t>dominant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theme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is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externally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activated</a:t>
            </a:r>
            <a:r>
              <a:rPr lang="en-US" b="1" dirty="0">
                <a:solidFill>
                  <a:srgbClr val="FF0000"/>
                </a:solidFill>
              </a:rPr>
              <a:t> in multiple situations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5931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F12AC5C-120A-6081-5868-755284E4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97" y="1240972"/>
            <a:ext cx="9119703" cy="43760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CB6326-6263-9EC9-F997-31E8DAE5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33" y="253769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Examples of </a:t>
            </a:r>
            <a:r>
              <a:rPr lang="sk-SK" sz="5400" b="1" dirty="0"/>
              <a:t>C</a:t>
            </a:r>
            <a:r>
              <a:rPr lang="en-US" sz="5400" b="1" dirty="0" err="1"/>
              <a:t>rosscutting</a:t>
            </a:r>
            <a:r>
              <a:rPr lang="en-US" sz="5400" b="1" dirty="0"/>
              <a:t> </a:t>
            </a:r>
            <a:r>
              <a:rPr lang="sk-SK" sz="5400" b="1" dirty="0"/>
              <a:t>V</a:t>
            </a:r>
            <a:r>
              <a:rPr lang="en-US" sz="5400" b="1" dirty="0" err="1"/>
              <a:t>iew</a:t>
            </a:r>
            <a:endParaRPr lang="sk-SK" sz="5400" b="1" dirty="0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CAB6E153-A926-9C92-F41A-77466CBB320D}"/>
              </a:ext>
            </a:extLst>
          </p:cNvPr>
          <p:cNvSpPr/>
          <p:nvPr/>
        </p:nvSpPr>
        <p:spPr>
          <a:xfrm rot="14491835">
            <a:off x="4966378" y="5365611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6AC841C-0CF3-A8C0-79D3-A88289E41165}"/>
              </a:ext>
            </a:extLst>
          </p:cNvPr>
          <p:cNvSpPr txBox="1"/>
          <p:nvPr/>
        </p:nvSpPr>
        <p:spPr>
          <a:xfrm>
            <a:off x="3473493" y="6001693"/>
            <a:ext cx="596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requirement that cannot be split/ remained shared</a:t>
            </a:r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99F4C936-56FB-DEF7-523D-31CC10708A8B}"/>
              </a:ext>
            </a:extLst>
          </p:cNvPr>
          <p:cNvSpPr/>
          <p:nvPr/>
        </p:nvSpPr>
        <p:spPr>
          <a:xfrm rot="16200000">
            <a:off x="6545529" y="4135722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36858D3-90EA-101D-39EF-990F6C98E665}"/>
              </a:ext>
            </a:extLst>
          </p:cNvPr>
          <p:cNvSpPr txBox="1"/>
          <p:nvPr/>
        </p:nvSpPr>
        <p:spPr>
          <a:xfrm>
            <a:off x="5692783" y="4625623"/>
            <a:ext cx="275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Oriented connections between dominant theme and affected ones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652BA85-567C-556F-E6B8-2742E176D3FE}"/>
              </a:ext>
            </a:extLst>
          </p:cNvPr>
          <p:cNvSpPr txBox="1"/>
          <p:nvPr/>
        </p:nvSpPr>
        <p:spPr>
          <a:xfrm>
            <a:off x="3668476" y="6341387"/>
            <a:ext cx="799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[All such requirement associated with more then one theme are identified]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EC4A0BE-78D6-B70F-4190-FAF24B7A1956}"/>
              </a:ext>
            </a:extLst>
          </p:cNvPr>
          <p:cNvSpPr txBox="1"/>
          <p:nvPr/>
        </p:nvSpPr>
        <p:spPr>
          <a:xfrm>
            <a:off x="295098" y="4084602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096668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26B1F7E-97E8-9DB1-9AD3-39BA78C4E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68" t="35802" r="2368" b="-35802"/>
          <a:stretch/>
        </p:blipFill>
        <p:spPr>
          <a:xfrm>
            <a:off x="136525" y="2106279"/>
            <a:ext cx="11918950" cy="59309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EB42A3-7C23-DFFA-1A68-F8050063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33" y="253769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Examples of crosscutting view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237625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F28A39B-6920-9622-4C1A-238B1E6B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7965" cy="541682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CD7673A-53CF-F2EB-8B83-C7043BDA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73" y="0"/>
            <a:ext cx="6199187" cy="68580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4096763-21CC-50B8-4FE2-BD7A26A5422E}"/>
              </a:ext>
            </a:extLst>
          </p:cNvPr>
          <p:cNvSpPr txBox="1"/>
          <p:nvPr/>
        </p:nvSpPr>
        <p:spPr>
          <a:xfrm>
            <a:off x="490953" y="5789290"/>
            <a:ext cx="941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</a:t>
            </a:r>
            <a:endParaRPr lang="en-US" b="0" i="0" u="sng" dirty="0">
              <a:effectLst/>
              <a:highlight>
                <a:srgbClr val="FFFFFF"/>
              </a:highlight>
              <a:latin typeface="Domine"/>
              <a:hlinkClick r:id="rId4"/>
            </a:endParaRPr>
          </a:p>
          <a:p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 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4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TÉMY V PRÍSTUPE THEME/DOC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445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33821-81B9-E831-AC60-7480F3F4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DEDAA8D-F2C6-EA04-10D6-EBC0E5AF8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8" y="167000"/>
            <a:ext cx="11254808" cy="220599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CC0B2D2-0E53-D87E-E060-467D60891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60" y="2542658"/>
            <a:ext cx="9335803" cy="3705742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4A123D3-01DA-75DF-4D01-35A741617E78}"/>
              </a:ext>
            </a:extLst>
          </p:cNvPr>
          <p:cNvSpPr txBox="1"/>
          <p:nvPr/>
        </p:nvSpPr>
        <p:spPr>
          <a:xfrm>
            <a:off x="1184424" y="6321668"/>
            <a:ext cx="804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Prebrané z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TÉMY V PRÍSTUPE THEME/DOC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2992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48A91-9421-EDD8-14C0-C7F8D071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5" y="205333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Individual </a:t>
            </a:r>
            <a:r>
              <a:rPr lang="sk-SK" sz="5400" b="1" dirty="0"/>
              <a:t>V</a:t>
            </a:r>
            <a:r>
              <a:rPr lang="en-US" sz="5400" b="1" dirty="0" err="1"/>
              <a:t>iew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353A42B-25B5-AE8E-176A-CDA714FA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60" y="3295285"/>
            <a:ext cx="10294947" cy="3420133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07215D-D962-5388-85D7-69980C01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30" y="1252326"/>
            <a:ext cx="8596668" cy="3880773"/>
          </a:xfrm>
        </p:spPr>
        <p:txBody>
          <a:bodyPr/>
          <a:lstStyle/>
          <a:p>
            <a:r>
              <a:rPr lang="en-US" dirty="0"/>
              <a:t>Created in the end of analysis as preparation for design</a:t>
            </a:r>
          </a:p>
          <a:p>
            <a:r>
              <a:rPr lang="en-US" dirty="0"/>
              <a:t>Overview of crosscutting themes for exactly one particular theme</a:t>
            </a:r>
          </a:p>
          <a:p>
            <a:r>
              <a:rPr lang="en-US" dirty="0"/>
              <a:t>Contains:</a:t>
            </a:r>
          </a:p>
          <a:p>
            <a:pPr lvl="1"/>
            <a:r>
              <a:rPr lang="en-US" dirty="0"/>
              <a:t>related requirements</a:t>
            </a:r>
          </a:p>
          <a:p>
            <a:pPr lvl="1"/>
            <a:r>
              <a:rPr lang="en-US" dirty="0"/>
              <a:t>identified entities</a:t>
            </a:r>
          </a:p>
          <a:p>
            <a:pPr lvl="1"/>
            <a:r>
              <a:rPr lang="en-US" dirty="0"/>
              <a:t>Individual views on related themes (in case of crosscutting view)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A10FB83-B0A4-17BB-DF40-2E528A72D4F7}"/>
              </a:ext>
            </a:extLst>
          </p:cNvPr>
          <p:cNvSpPr txBox="1"/>
          <p:nvPr/>
        </p:nvSpPr>
        <p:spPr>
          <a:xfrm>
            <a:off x="472542" y="6468001"/>
            <a:ext cx="941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from: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3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: PRÍPADY POUŽITIA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3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A </a:t>
            </a:r>
            <a:r>
              <a:rPr lang="en-US" u="sng" dirty="0">
                <a:highlight>
                  <a:srgbClr val="FFFFFF"/>
                </a:highlight>
                <a:latin typeface="Domine"/>
                <a:hlinkClick r:id="rId3"/>
              </a:rPr>
              <a:t>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3"/>
              </a:rPr>
              <a:t>TÉMY V PRÍSTUPE THEME/DOC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4581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92967CA3-4CFB-0EDC-92CF-431DFE39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47" y="1323752"/>
            <a:ext cx="10719305" cy="45001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623B6D-0C8D-E161-63CC-FF7F9B1D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36" y="235248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 of </a:t>
            </a:r>
            <a:r>
              <a:rPr lang="sk-SK" sz="5400" b="1" dirty="0"/>
              <a:t>I</a:t>
            </a:r>
            <a:r>
              <a:rPr lang="en-US" sz="5400" b="1" dirty="0" err="1"/>
              <a:t>ndividual</a:t>
            </a:r>
            <a:r>
              <a:rPr lang="en-US" sz="5400" b="1" dirty="0"/>
              <a:t> </a:t>
            </a:r>
            <a:r>
              <a:rPr lang="sk-SK" sz="5400" b="1" dirty="0"/>
              <a:t>V</a:t>
            </a:r>
            <a:r>
              <a:rPr lang="en-US" sz="5400" b="1" dirty="0" err="1"/>
              <a:t>iew</a:t>
            </a:r>
            <a:endParaRPr lang="sk-SK" sz="5400" b="1" dirty="0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E2CDC022-5B91-4048-8470-17EA007A4A05}"/>
              </a:ext>
            </a:extLst>
          </p:cNvPr>
          <p:cNvSpPr/>
          <p:nvPr/>
        </p:nvSpPr>
        <p:spPr>
          <a:xfrm rot="16200000">
            <a:off x="10405648" y="5123765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B397477A-D9A4-EB86-68BC-5BC6831349D2}"/>
              </a:ext>
            </a:extLst>
          </p:cNvPr>
          <p:cNvSpPr/>
          <p:nvPr/>
        </p:nvSpPr>
        <p:spPr>
          <a:xfrm rot="5400000">
            <a:off x="8618010" y="1969232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7B8C1833-8D37-172A-3432-7BF20208C207}"/>
              </a:ext>
            </a:extLst>
          </p:cNvPr>
          <p:cNvSpPr/>
          <p:nvPr/>
        </p:nvSpPr>
        <p:spPr>
          <a:xfrm rot="13636793">
            <a:off x="6517921" y="5156919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09ADA52-1420-5530-4EB7-DA1A6F37D090}"/>
              </a:ext>
            </a:extLst>
          </p:cNvPr>
          <p:cNvSpPr txBox="1"/>
          <p:nvPr/>
        </p:nvSpPr>
        <p:spPr>
          <a:xfrm>
            <a:off x="6970006" y="5689912"/>
            <a:ext cx="3207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 views on </a:t>
            </a:r>
          </a:p>
          <a:p>
            <a:r>
              <a:rPr lang="en-US" dirty="0"/>
              <a:t>related themes </a:t>
            </a:r>
          </a:p>
          <a:p>
            <a:r>
              <a:rPr lang="en-US" dirty="0"/>
              <a:t>(in case of crosscutting view)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8AC90AD-7F28-213A-7553-1095DDD93504}"/>
              </a:ext>
            </a:extLst>
          </p:cNvPr>
          <p:cNvSpPr txBox="1"/>
          <p:nvPr/>
        </p:nvSpPr>
        <p:spPr>
          <a:xfrm>
            <a:off x="7738648" y="1468292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related requirements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3210131-F7DE-2A07-6350-D73C04545851}"/>
              </a:ext>
            </a:extLst>
          </p:cNvPr>
          <p:cNvSpPr txBox="1"/>
          <p:nvPr/>
        </p:nvSpPr>
        <p:spPr>
          <a:xfrm>
            <a:off x="9277990" y="5866829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identified entities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CB27E5FD-737D-0428-D31C-837B3C9F3019}"/>
              </a:ext>
            </a:extLst>
          </p:cNvPr>
          <p:cNvSpPr txBox="1"/>
          <p:nvPr/>
        </p:nvSpPr>
        <p:spPr>
          <a:xfrm>
            <a:off x="158436" y="5699422"/>
            <a:ext cx="681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</a:t>
            </a:r>
            <a:r>
              <a:rPr lang="en-US" dirty="0"/>
              <a:t> </a:t>
            </a:r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036442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92" y="2218665"/>
            <a:ext cx="8596668" cy="1320800"/>
          </a:xfrm>
        </p:spPr>
        <p:txBody>
          <a:bodyPr>
            <a:noAutofit/>
          </a:bodyPr>
          <a:lstStyle/>
          <a:p>
            <a:r>
              <a:rPr lang="sk-SK" sz="8800" b="1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270876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E65D-D995-D52A-3002-7ABD28A0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44" y="157923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T</a:t>
            </a:r>
            <a:r>
              <a:rPr lang="sk-SK" sz="6000" b="1" dirty="0" err="1"/>
              <a:t>hemes</a:t>
            </a:r>
            <a:r>
              <a:rPr lang="sk-SK" sz="6000" b="1" dirty="0"/>
              <a:t> in Design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76C122-F405-7216-46C7-C3B26836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85" y="3265234"/>
            <a:ext cx="8596668" cy="3880773"/>
          </a:xfrm>
        </p:spPr>
        <p:txBody>
          <a:bodyPr/>
          <a:lstStyle/>
          <a:p>
            <a:r>
              <a:rPr lang="en-US" dirty="0"/>
              <a:t>As extension to </a:t>
            </a:r>
            <a:r>
              <a:rPr lang="en-US" dirty="0" err="1"/>
              <a:t>Uml</a:t>
            </a:r>
            <a:r>
              <a:rPr lang="en-US" dirty="0"/>
              <a:t>, similarly used primarily in design</a:t>
            </a:r>
          </a:p>
          <a:p>
            <a:r>
              <a:rPr lang="en-US" dirty="0"/>
              <a:t>For symmetric/asymmetric orientation</a:t>
            </a:r>
          </a:p>
          <a:p>
            <a:r>
              <a:rPr lang="en-US" dirty="0"/>
              <a:t>Programming language independent</a:t>
            </a:r>
          </a:p>
          <a:p>
            <a:r>
              <a:rPr lang="en-US" dirty="0"/>
              <a:t>Crosscutting views are captured via parametrized packages (temple packages)</a:t>
            </a:r>
          </a:p>
          <a:p>
            <a:endParaRPr lang="sk-SK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659EBDF-ED26-F87C-51DE-5C570DE041D6}"/>
              </a:ext>
            </a:extLst>
          </p:cNvPr>
          <p:cNvSpPr txBox="1">
            <a:spLocks/>
          </p:cNvSpPr>
          <p:nvPr/>
        </p:nvSpPr>
        <p:spPr>
          <a:xfrm>
            <a:off x="6410460" y="254936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Theme</a:t>
            </a:r>
            <a:r>
              <a:rPr lang="sk-SK" sz="2800" b="1" dirty="0"/>
              <a:t>/</a:t>
            </a:r>
            <a:r>
              <a:rPr lang="en-US" sz="2800" b="1" dirty="0" err="1"/>
              <a:t>Uml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533713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920F4-BBC7-5DA1-DE7D-AC68193E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58" y="15623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Principles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B3AE74-7138-8E05-962A-23E89B4F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98" y="1890565"/>
            <a:ext cx="4809065" cy="953981"/>
          </a:xfrm>
        </p:spPr>
        <p:txBody>
          <a:bodyPr/>
          <a:lstStyle/>
          <a:p>
            <a:r>
              <a:rPr lang="en-US" dirty="0"/>
              <a:t>Each theme models one </a:t>
            </a:r>
            <a:r>
              <a:rPr lang="en-US" b="1" dirty="0">
                <a:solidFill>
                  <a:srgbClr val="FF0000"/>
                </a:solidFill>
              </a:rPr>
              <a:t>view on system</a:t>
            </a:r>
          </a:p>
          <a:p>
            <a:r>
              <a:rPr lang="en-US" dirty="0">
                <a:solidFill>
                  <a:schemeClr val="tx1"/>
                </a:solidFill>
              </a:rPr>
              <a:t>Expressed with packages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8BE1FD-1809-9CDF-08A4-1808902E9A32}"/>
              </a:ext>
            </a:extLst>
          </p:cNvPr>
          <p:cNvSpPr txBox="1"/>
          <p:nvPr/>
        </p:nvSpPr>
        <p:spPr>
          <a:xfrm>
            <a:off x="431858" y="148121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Theme</a:t>
            </a:r>
            <a:endParaRPr lang="sk-SK" sz="24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3304D31-F150-362D-1C1C-5B55E631B951}"/>
              </a:ext>
            </a:extLst>
          </p:cNvPr>
          <p:cNvSpPr txBox="1"/>
          <p:nvPr/>
        </p:nvSpPr>
        <p:spPr>
          <a:xfrm>
            <a:off x="989471" y="2844546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Packages</a:t>
            </a:r>
            <a:endParaRPr lang="sk-SK" sz="2400" b="1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F81DE606-CEB8-176C-541B-B8C7B7DD6BCE}"/>
              </a:ext>
            </a:extLst>
          </p:cNvPr>
          <p:cNvSpPr txBox="1">
            <a:spLocks/>
          </p:cNvSpPr>
          <p:nvPr/>
        </p:nvSpPr>
        <p:spPr>
          <a:xfrm>
            <a:off x="1339099" y="3431133"/>
            <a:ext cx="4809065" cy="194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Specifies: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behaviour</a:t>
            </a:r>
            <a:r>
              <a:rPr lang="en-US" b="1" dirty="0">
                <a:solidFill>
                  <a:srgbClr val="FF0000"/>
                </a:solidFill>
              </a:rPr>
              <a:t> (UML sequence diagram)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structure (UML class diagram)</a:t>
            </a:r>
          </a:p>
          <a:p>
            <a:r>
              <a:rPr lang="en-US" dirty="0">
                <a:solidFill>
                  <a:schemeClr val="tx1"/>
                </a:solidFill>
              </a:rPr>
              <a:t>Contains multiple views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9023B0F-4DAC-44AE-6387-3F0670651ADA}"/>
              </a:ext>
            </a:extLst>
          </p:cNvPr>
          <p:cNvSpPr txBox="1"/>
          <p:nvPr/>
        </p:nvSpPr>
        <p:spPr>
          <a:xfrm>
            <a:off x="6800281" y="112390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Kind of themes</a:t>
            </a:r>
            <a:endParaRPr lang="sk-SK" sz="24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95C6671-0661-9C69-E0BE-69EAA4464B0D}"/>
              </a:ext>
            </a:extLst>
          </p:cNvPr>
          <p:cNvSpPr txBox="1"/>
          <p:nvPr/>
        </p:nvSpPr>
        <p:spPr>
          <a:xfrm>
            <a:off x="7726769" y="2048118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Basic</a:t>
            </a:r>
            <a:endParaRPr lang="sk-SK" sz="2000" b="1" i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E89CBF7-F180-6989-EB22-A473F3548AD0}"/>
              </a:ext>
            </a:extLst>
          </p:cNvPr>
          <p:cNvSpPr txBox="1"/>
          <p:nvPr/>
        </p:nvSpPr>
        <p:spPr>
          <a:xfrm>
            <a:off x="9335381" y="2092701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Crosscutting</a:t>
            </a:r>
            <a:endParaRPr lang="sk-SK" sz="2000" b="1" i="1" dirty="0"/>
          </a:p>
        </p:txBody>
      </p:sp>
      <p:sp>
        <p:nvSpPr>
          <p:cNvPr id="12" name="Šípka: doprava 11">
            <a:extLst>
              <a:ext uri="{FF2B5EF4-FFF2-40B4-BE49-F238E27FC236}">
                <a16:creationId xmlns:a16="http://schemas.microsoft.com/office/drawing/2014/main" id="{E20CC73A-F327-5152-EA1C-521B775C4CD6}"/>
              </a:ext>
            </a:extLst>
          </p:cNvPr>
          <p:cNvSpPr/>
          <p:nvPr/>
        </p:nvSpPr>
        <p:spPr>
          <a:xfrm rot="8457645">
            <a:off x="8491310" y="1613494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20B0BBE7-1532-941B-F6A3-11B8513429C1}"/>
              </a:ext>
            </a:extLst>
          </p:cNvPr>
          <p:cNvSpPr/>
          <p:nvPr/>
        </p:nvSpPr>
        <p:spPr>
          <a:xfrm rot="2420704">
            <a:off x="9179427" y="1612971"/>
            <a:ext cx="47696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EE35B6D-63F1-5F10-F73F-3B616A357AEC}"/>
              </a:ext>
            </a:extLst>
          </p:cNvPr>
          <p:cNvSpPr txBox="1"/>
          <p:nvPr/>
        </p:nvSpPr>
        <p:spPr>
          <a:xfrm>
            <a:off x="6860627" y="3198167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Composition of themes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368077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D43B876-C832-A3FF-EEF2-BB76C03E3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980"/>
            <a:ext cx="4172532" cy="31913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AB66B-F842-6A33-7589-C745F619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9" y="96529"/>
            <a:ext cx="8012534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Examples of basic </a:t>
            </a:r>
            <a:br>
              <a:rPr lang="en-US" sz="5400" b="1" dirty="0"/>
            </a:br>
            <a:r>
              <a:rPr lang="en-US" sz="5400" b="1" dirty="0"/>
              <a:t>view</a:t>
            </a:r>
            <a:endParaRPr lang="sk-SK" sz="54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2A5AD22-2EDA-631A-9D51-0E87B8AE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80" y="1247372"/>
            <a:ext cx="8083624" cy="5372948"/>
          </a:xfrm>
          <a:prstGeom prst="rect">
            <a:avLst/>
          </a:prstGeom>
        </p:spPr>
      </p:pic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2A86D1C9-3A39-2EB8-CEE1-24B2D9E5C1FC}"/>
              </a:ext>
            </a:extLst>
          </p:cNvPr>
          <p:cNvSpPr/>
          <p:nvPr/>
        </p:nvSpPr>
        <p:spPr>
          <a:xfrm rot="19446739">
            <a:off x="5616214" y="6117647"/>
            <a:ext cx="603219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797DA2B-BDF7-60BF-0164-73D9C866446A}"/>
              </a:ext>
            </a:extLst>
          </p:cNvPr>
          <p:cNvSpPr txBox="1"/>
          <p:nvPr/>
        </p:nvSpPr>
        <p:spPr>
          <a:xfrm>
            <a:off x="3000951" y="6490883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part - </a:t>
            </a:r>
            <a:r>
              <a:rPr lang="en-US" dirty="0" err="1"/>
              <a:t>behaviour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A1C7060-3492-7A39-8143-7C912A48BDD9}"/>
              </a:ext>
            </a:extLst>
          </p:cNvPr>
          <p:cNvSpPr txBox="1"/>
          <p:nvPr/>
        </p:nvSpPr>
        <p:spPr>
          <a:xfrm>
            <a:off x="7240536" y="909755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 part - structure</a:t>
            </a:r>
            <a:endParaRPr lang="sk-SK" dirty="0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EF886641-11CC-E7B5-51D4-75C5A8872995}"/>
              </a:ext>
            </a:extLst>
          </p:cNvPr>
          <p:cNvSpPr/>
          <p:nvPr/>
        </p:nvSpPr>
        <p:spPr>
          <a:xfrm rot="5400000">
            <a:off x="7626333" y="1373384"/>
            <a:ext cx="691426" cy="50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49D9094-3B77-7950-27D3-C287E7412E97}"/>
              </a:ext>
            </a:extLst>
          </p:cNvPr>
          <p:cNvSpPr txBox="1"/>
          <p:nvPr/>
        </p:nvSpPr>
        <p:spPr>
          <a:xfrm>
            <a:off x="121617" y="4940471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623830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29EB525-B5C8-1AAC-01F7-1F0BEB5F4297}"/>
              </a:ext>
            </a:extLst>
          </p:cNvPr>
          <p:cNvSpPr txBox="1">
            <a:spLocks/>
          </p:cNvSpPr>
          <p:nvPr/>
        </p:nvSpPr>
        <p:spPr>
          <a:xfrm>
            <a:off x="462541" y="343734"/>
            <a:ext cx="108109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Parametrized</a:t>
            </a:r>
            <a:r>
              <a:rPr lang="sk-SK" sz="5400" b="1" dirty="0"/>
              <a:t> </a:t>
            </a:r>
            <a:endParaRPr lang="en-US" sz="5400" b="1" dirty="0"/>
          </a:p>
          <a:p>
            <a:r>
              <a:rPr lang="sk-SK" sz="5400" b="1" dirty="0" err="1"/>
              <a:t>Packages</a:t>
            </a:r>
            <a:endParaRPr lang="sk-SK" sz="5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13D79DC-E619-51AA-39E1-6BC5DEDE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34" y="184160"/>
            <a:ext cx="6668431" cy="5096586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6B4AA5A-1AEF-B453-B926-405FADF0527E}"/>
              </a:ext>
            </a:extLst>
          </p:cNvPr>
          <p:cNvSpPr txBox="1"/>
          <p:nvPr/>
        </p:nvSpPr>
        <p:spPr>
          <a:xfrm>
            <a:off x="581418" y="5141265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933D8060-B194-E1D7-A57B-B282955E565A}"/>
              </a:ext>
            </a:extLst>
          </p:cNvPr>
          <p:cNvSpPr/>
          <p:nvPr/>
        </p:nvSpPr>
        <p:spPr>
          <a:xfrm rot="14071747">
            <a:off x="8447862" y="4262159"/>
            <a:ext cx="2277004" cy="44815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2BA95E6-794F-DAB0-BE67-32E87762D64E}"/>
              </a:ext>
            </a:extLst>
          </p:cNvPr>
          <p:cNvSpPr txBox="1"/>
          <p:nvPr/>
        </p:nvSpPr>
        <p:spPr>
          <a:xfrm>
            <a:off x="8827888" y="5507255"/>
            <a:ext cx="235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Launching operation </a:t>
            </a:r>
          </a:p>
          <a:p>
            <a:r>
              <a:rPr lang="en-US" dirty="0"/>
              <a:t>starts with </a:t>
            </a:r>
            <a:r>
              <a:rPr lang="en-US" b="1" dirty="0"/>
              <a:t>_do_</a:t>
            </a:r>
            <a:endParaRPr lang="sk-SK" b="1" dirty="0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A546C5DF-B3DB-D59B-DB78-CB5D10F30582}"/>
              </a:ext>
            </a:extLst>
          </p:cNvPr>
          <p:cNvSpPr/>
          <p:nvPr/>
        </p:nvSpPr>
        <p:spPr>
          <a:xfrm rot="5400000">
            <a:off x="8846846" y="324777"/>
            <a:ext cx="464916" cy="5028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6D2833AE-929F-4448-92C9-811579458BD3}"/>
              </a:ext>
            </a:extLst>
          </p:cNvPr>
          <p:cNvSpPr/>
          <p:nvPr/>
        </p:nvSpPr>
        <p:spPr>
          <a:xfrm rot="3290040">
            <a:off x="7682189" y="-77221"/>
            <a:ext cx="501133" cy="1112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176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1BF7C1B-726B-50AF-0C7F-06C9E441D1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181" y="333439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Examples of </a:t>
            </a:r>
            <a:r>
              <a:rPr lang="sk-SK" sz="5400" b="1" dirty="0"/>
              <a:t>C</a:t>
            </a:r>
            <a:r>
              <a:rPr lang="en-US" sz="5400" b="1" dirty="0" err="1"/>
              <a:t>omposition</a:t>
            </a:r>
            <a:r>
              <a:rPr lang="en-US" sz="5400" b="1" dirty="0"/>
              <a:t> of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2F435FB-00C7-C744-F776-47AEB2CA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61" y="1654239"/>
            <a:ext cx="4115374" cy="235300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A020AD1-78C8-E87C-689A-C8B60B7C307E}"/>
              </a:ext>
            </a:extLst>
          </p:cNvPr>
          <p:cNvSpPr txBox="1"/>
          <p:nvPr/>
        </p:nvSpPr>
        <p:spPr>
          <a:xfrm>
            <a:off x="7700236" y="4564034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7EE0B4B-D7D1-3A42-3BE4-0294BED6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541"/>
            <a:ext cx="4786792" cy="2820986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2BAAA575-B25E-33F6-F470-958A57C40595}"/>
              </a:ext>
            </a:extLst>
          </p:cNvPr>
          <p:cNvSpPr txBox="1">
            <a:spLocks/>
          </p:cNvSpPr>
          <p:nvPr/>
        </p:nvSpPr>
        <p:spPr>
          <a:xfrm>
            <a:off x="6441775" y="187814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Symmetric</a:t>
            </a:r>
            <a:endParaRPr lang="sk-SK" sz="28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8731D4E6-B221-4D5D-788B-134758A69BDC}"/>
              </a:ext>
            </a:extLst>
          </p:cNvPr>
          <p:cNvSpPr txBox="1">
            <a:spLocks/>
          </p:cNvSpPr>
          <p:nvPr/>
        </p:nvSpPr>
        <p:spPr>
          <a:xfrm>
            <a:off x="3068099" y="266858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Asymmetric</a:t>
            </a:r>
            <a:endParaRPr lang="sk-SK" sz="2800" b="1" dirty="0"/>
          </a:p>
        </p:txBody>
      </p:sp>
      <p:sp>
        <p:nvSpPr>
          <p:cNvPr id="9" name="Šípka: obojsmerná zvislá 8">
            <a:extLst>
              <a:ext uri="{FF2B5EF4-FFF2-40B4-BE49-F238E27FC236}">
                <a16:creationId xmlns:a16="http://schemas.microsoft.com/office/drawing/2014/main" id="{43E9A0E2-3E8A-9BA7-22F0-5135807E3C39}"/>
              </a:ext>
            </a:extLst>
          </p:cNvPr>
          <p:cNvSpPr/>
          <p:nvPr/>
        </p:nvSpPr>
        <p:spPr>
          <a:xfrm rot="19886461">
            <a:off x="5369322" y="1652349"/>
            <a:ext cx="836378" cy="191648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659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D7048A03-7D2E-835C-8F4F-F96CEE5E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15" y="1803832"/>
            <a:ext cx="8211696" cy="4839375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5A3EF1C-76FD-6840-AEB1-1F32DE63D534}"/>
              </a:ext>
            </a:extLst>
          </p:cNvPr>
          <p:cNvSpPr txBox="1">
            <a:spLocks/>
          </p:cNvSpPr>
          <p:nvPr/>
        </p:nvSpPr>
        <p:spPr>
          <a:xfrm>
            <a:off x="254416" y="167743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Examples of </a:t>
            </a:r>
            <a:r>
              <a:rPr lang="sk-SK" sz="5400" b="1" dirty="0"/>
              <a:t>C</a:t>
            </a:r>
            <a:r>
              <a:rPr lang="en-US" sz="5400" b="1" dirty="0" err="1"/>
              <a:t>omposition</a:t>
            </a:r>
            <a:r>
              <a:rPr lang="en-US" sz="5400" b="1" dirty="0"/>
              <a:t> of </a:t>
            </a:r>
            <a:r>
              <a:rPr lang="sk-SK" sz="5400" b="1" dirty="0"/>
              <a:t>C</a:t>
            </a:r>
            <a:r>
              <a:rPr lang="en-US" sz="5400" b="1" dirty="0" err="1"/>
              <a:t>rosscutting</a:t>
            </a:r>
            <a:r>
              <a:rPr lang="en-US" sz="5400" b="1" dirty="0"/>
              <a:t>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500700-F16F-89FC-25AD-85E6373686AF}"/>
              </a:ext>
            </a:extLst>
          </p:cNvPr>
          <p:cNvSpPr txBox="1"/>
          <p:nvPr/>
        </p:nvSpPr>
        <p:spPr>
          <a:xfrm>
            <a:off x="78190" y="5165879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197453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BB0BF8B-B4F7-96D7-2AB4-A645E74C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9" y="1660285"/>
            <a:ext cx="9506068" cy="513327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855B1E3-BC3D-7730-5764-820712AF2F25}"/>
              </a:ext>
            </a:extLst>
          </p:cNvPr>
          <p:cNvSpPr txBox="1">
            <a:spLocks/>
          </p:cNvSpPr>
          <p:nvPr/>
        </p:nvSpPr>
        <p:spPr>
          <a:xfrm>
            <a:off x="242142" y="112511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Examples of </a:t>
            </a:r>
            <a:r>
              <a:rPr lang="sk-SK" sz="5400" b="1" dirty="0"/>
              <a:t>C</a:t>
            </a:r>
            <a:r>
              <a:rPr lang="en-US" sz="5400" b="1" dirty="0" err="1"/>
              <a:t>omposition</a:t>
            </a:r>
            <a:r>
              <a:rPr lang="en-US" sz="5400" b="1" dirty="0"/>
              <a:t> of </a:t>
            </a:r>
            <a:r>
              <a:rPr lang="sk-SK" sz="5400" b="1" dirty="0"/>
              <a:t>C</a:t>
            </a:r>
            <a:r>
              <a:rPr lang="en-US" sz="5400" b="1" dirty="0" err="1"/>
              <a:t>rosscutting</a:t>
            </a:r>
            <a:r>
              <a:rPr lang="en-US" sz="5400" b="1" dirty="0"/>
              <a:t>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290A47B-AA6E-A8CC-7388-5FFF0996515C}"/>
              </a:ext>
            </a:extLst>
          </p:cNvPr>
          <p:cNvSpPr txBox="1"/>
          <p:nvPr/>
        </p:nvSpPr>
        <p:spPr>
          <a:xfrm>
            <a:off x="8111409" y="5018593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12297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52ACB79-5567-E52D-BB70-778A14425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02"/>
          <a:stretch/>
        </p:blipFill>
        <p:spPr>
          <a:xfrm>
            <a:off x="430178" y="3590745"/>
            <a:ext cx="4363059" cy="277561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74A11C-34A9-2031-FDA8-26485C77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2" y="287967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dirty="0" err="1"/>
              <a:t>Peer</a:t>
            </a:r>
            <a:r>
              <a:rPr lang="sk-SK" sz="6000" b="1" dirty="0"/>
              <a:t> </a:t>
            </a:r>
            <a:r>
              <a:rPr lang="sk-SK" sz="6000" b="1" dirty="0" err="1"/>
              <a:t>Use</a:t>
            </a:r>
            <a:r>
              <a:rPr lang="sk-SK" sz="6000" b="1" dirty="0"/>
              <a:t> </a:t>
            </a:r>
            <a:r>
              <a:rPr lang="sk-SK" sz="6000" b="1" dirty="0" err="1"/>
              <a:t>Cases</a:t>
            </a:r>
            <a:endParaRPr lang="sk-SK" sz="6000" b="1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4CBD6C6-5C79-AD33-14F5-AD34236D0BC9}"/>
              </a:ext>
            </a:extLst>
          </p:cNvPr>
          <p:cNvSpPr txBox="1"/>
          <p:nvPr/>
        </p:nvSpPr>
        <p:spPr>
          <a:xfrm>
            <a:off x="1490423" y="2662095"/>
            <a:ext cx="757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Separation</a:t>
            </a:r>
            <a:r>
              <a:rPr lang="sk-SK" dirty="0"/>
              <a:t> of </a:t>
            </a:r>
            <a:r>
              <a:rPr lang="sk-SK" dirty="0" err="1"/>
              <a:t>concerns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problematic</a:t>
            </a:r>
            <a:r>
              <a:rPr lang="sk-SK" dirty="0"/>
              <a:t> in </a:t>
            </a:r>
            <a:r>
              <a:rPr lang="sk-SK" dirty="0" err="1"/>
              <a:t>peer</a:t>
            </a:r>
            <a:r>
              <a:rPr lang="sk-SK" dirty="0"/>
              <a:t>/</a:t>
            </a:r>
            <a:r>
              <a:rPr lang="sk-SK" dirty="0" err="1"/>
              <a:t>extension</a:t>
            </a:r>
            <a:r>
              <a:rPr lang="sk-SK" dirty="0"/>
              <a:t>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cases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4738AFA-B488-0D01-D4ED-BBD490FBF328}"/>
              </a:ext>
            </a:extLst>
          </p:cNvPr>
          <p:cNvSpPr txBox="1"/>
          <p:nvPr/>
        </p:nvSpPr>
        <p:spPr>
          <a:xfrm>
            <a:off x="1491445" y="1447088"/>
            <a:ext cx="6915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PEER USE CASES</a:t>
            </a:r>
            <a:r>
              <a:rPr lang="sk-SK" dirty="0"/>
              <a:t>: </a:t>
            </a:r>
            <a:r>
              <a:rPr lang="sk-SK" i="1" dirty="0" err="1"/>
              <a:t>Use</a:t>
            </a:r>
            <a:r>
              <a:rPr lang="sk-SK" i="1" dirty="0"/>
              <a:t> </a:t>
            </a:r>
            <a:r>
              <a:rPr lang="sk-SK" i="1" dirty="0" err="1"/>
              <a:t>cases</a:t>
            </a:r>
            <a:r>
              <a:rPr lang="sk-SK" i="1" dirty="0"/>
              <a:t> </a:t>
            </a:r>
            <a:r>
              <a:rPr lang="sk-SK" i="1" dirty="0" err="1"/>
              <a:t>without</a:t>
            </a:r>
            <a:r>
              <a:rPr lang="sk-SK" i="1" dirty="0"/>
              <a:t> </a:t>
            </a:r>
            <a:r>
              <a:rPr lang="sk-SK" i="1" dirty="0" err="1"/>
              <a:t>binding</a:t>
            </a:r>
            <a:r>
              <a:rPr lang="sk-SK" i="1" dirty="0"/>
              <a:t> </a:t>
            </a:r>
            <a:r>
              <a:rPr lang="sk-SK" i="1" dirty="0" err="1"/>
              <a:t>between</a:t>
            </a:r>
            <a:r>
              <a:rPr lang="sk-SK" i="1" dirty="0"/>
              <a:t> </a:t>
            </a:r>
            <a:r>
              <a:rPr lang="sk-SK" i="1" dirty="0" err="1"/>
              <a:t>each</a:t>
            </a:r>
            <a:r>
              <a:rPr lang="sk-SK" i="1" dirty="0"/>
              <a:t> </a:t>
            </a:r>
            <a:r>
              <a:rPr lang="sk-SK" i="1" dirty="0" err="1"/>
              <a:t>other</a:t>
            </a:r>
            <a:endParaRPr lang="sk-SK" i="1" dirty="0"/>
          </a:p>
          <a:p>
            <a:r>
              <a:rPr lang="sk-SK" i="1" dirty="0"/>
              <a:t>	-</a:t>
            </a:r>
            <a:r>
              <a:rPr lang="en-US" i="1" dirty="0"/>
              <a:t>&gt; independent of each other</a:t>
            </a:r>
          </a:p>
          <a:p>
            <a:r>
              <a:rPr lang="en-US" i="1" dirty="0"/>
              <a:t>	-&gt; can be processed in </a:t>
            </a:r>
            <a:r>
              <a:rPr lang="en-US" i="1" dirty="0" err="1"/>
              <a:t>paralell</a:t>
            </a:r>
            <a:endParaRPr lang="en-US" i="1" dirty="0"/>
          </a:p>
          <a:p>
            <a:r>
              <a:rPr lang="en-US" i="1" dirty="0"/>
              <a:t>	-&gt; have an affect on shared/common entity</a:t>
            </a:r>
            <a:endParaRPr lang="sk-SK" i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139612A-60CB-79D1-44C7-39BC074221AA}"/>
              </a:ext>
            </a:extLst>
          </p:cNvPr>
          <p:cNvSpPr txBox="1"/>
          <p:nvPr/>
        </p:nvSpPr>
        <p:spPr>
          <a:xfrm>
            <a:off x="239339" y="3107715"/>
            <a:ext cx="4709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Collaboration diagrams:</a:t>
            </a:r>
            <a:endParaRPr lang="sk-SK" sz="3200" b="1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64EAF46-1FBC-7D7A-D1DD-4597AA931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57" y="3923891"/>
            <a:ext cx="4429743" cy="293410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B70FCCD6-9276-A556-C3BD-12D8A3CEDEA9}"/>
              </a:ext>
            </a:extLst>
          </p:cNvPr>
          <p:cNvSpPr txBox="1"/>
          <p:nvPr/>
        </p:nvSpPr>
        <p:spPr>
          <a:xfrm>
            <a:off x="-49095" y="6366361"/>
            <a:ext cx="804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Zdroje</a:t>
            </a:r>
            <a:r>
              <a:rPr lang="sk-SK" dirty="0"/>
              <a:t> z 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Bc. Pavol </a:t>
            </a:r>
            <a:r>
              <a:rPr lang="sk-SK" b="0" i="0" u="sng" dirty="0" err="1">
                <a:effectLst/>
                <a:highlight>
                  <a:srgbClr val="FFFFFF"/>
                </a:highlight>
                <a:latin typeface="Domine"/>
                <a:hlinkClick r:id="rId4"/>
              </a:rPr>
              <a:t>Michalco</a:t>
            </a:r>
            <a:r>
              <a:rPr lang="sk-SK" b="0" i="0" u="sng" dirty="0">
                <a:effectLst/>
                <a:highlight>
                  <a:srgbClr val="FFFFFF"/>
                </a:highlight>
                <a:latin typeface="Domine"/>
                <a:hlinkClick r:id="rId4"/>
              </a:rPr>
              <a:t>: PRÍPADY POUŽITIA A TÉMY V PRÍSTUPE THEME/DOC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406AE41-259B-AC8A-F559-1847B45710D2}"/>
              </a:ext>
            </a:extLst>
          </p:cNvPr>
          <p:cNvSpPr txBox="1"/>
          <p:nvPr/>
        </p:nvSpPr>
        <p:spPr>
          <a:xfrm>
            <a:off x="3697999" y="4627754"/>
            <a:ext cx="3379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 diagram: </a:t>
            </a:r>
          </a:p>
          <a:p>
            <a:r>
              <a:rPr lang="en-US" dirty="0"/>
              <a:t>Remove goods from warehouse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072F936-F05B-FDA3-36AC-B71D3E3310AD}"/>
              </a:ext>
            </a:extLst>
          </p:cNvPr>
          <p:cNvSpPr txBox="1"/>
          <p:nvPr/>
        </p:nvSpPr>
        <p:spPr>
          <a:xfrm>
            <a:off x="5982468" y="3490402"/>
            <a:ext cx="516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 diagram: Accounting the purchase</a:t>
            </a:r>
          </a:p>
        </p:txBody>
      </p:sp>
    </p:spTree>
    <p:extLst>
      <p:ext uri="{BB962C8B-B14F-4D97-AF65-F5344CB8AC3E}">
        <p14:creationId xmlns:p14="http://schemas.microsoft.com/office/powerpoint/2010/main" val="3851159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16778B1-688F-DF3A-6FCB-364E51BD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6" y="1926575"/>
            <a:ext cx="11426932" cy="481891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444BCF22-1E19-032E-8073-D3422D206F14}"/>
              </a:ext>
            </a:extLst>
          </p:cNvPr>
          <p:cNvSpPr txBox="1">
            <a:spLocks/>
          </p:cNvSpPr>
          <p:nvPr/>
        </p:nvSpPr>
        <p:spPr>
          <a:xfrm>
            <a:off x="242142" y="112511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Examples of </a:t>
            </a:r>
            <a:r>
              <a:rPr lang="sk-SK" sz="5400" b="1" dirty="0"/>
              <a:t>C</a:t>
            </a:r>
            <a:r>
              <a:rPr lang="en-US" sz="5400" b="1" dirty="0" err="1"/>
              <a:t>omposition</a:t>
            </a:r>
            <a:r>
              <a:rPr lang="en-US" sz="5400" b="1" dirty="0"/>
              <a:t> of </a:t>
            </a:r>
            <a:r>
              <a:rPr lang="sk-SK" sz="5400" b="1" dirty="0"/>
              <a:t>C</a:t>
            </a:r>
            <a:r>
              <a:rPr lang="en-US" sz="5400" b="1" dirty="0" err="1"/>
              <a:t>rosscutting</a:t>
            </a:r>
            <a:r>
              <a:rPr lang="en-US" sz="5400" b="1" dirty="0"/>
              <a:t> </a:t>
            </a:r>
            <a:r>
              <a:rPr lang="sk-SK" sz="5400" b="1" dirty="0"/>
              <a:t>T</a:t>
            </a:r>
            <a:r>
              <a:rPr lang="en-US" sz="5400" b="1" dirty="0"/>
              <a:t>hemes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2520999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942A5-810F-D0CF-FF54-BE03B0BC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48" y="321705"/>
            <a:ext cx="8596668" cy="1320800"/>
          </a:xfrm>
        </p:spPr>
        <p:txBody>
          <a:bodyPr>
            <a:noAutofit/>
          </a:bodyPr>
          <a:lstStyle/>
          <a:p>
            <a:r>
              <a:rPr lang="sk-SK" sz="4800" b="1" dirty="0" err="1"/>
              <a:t>Aspect</a:t>
            </a:r>
            <a:r>
              <a:rPr lang="sk-SK" sz="4800" b="1" dirty="0"/>
              <a:t> </a:t>
            </a:r>
            <a:br>
              <a:rPr lang="sk-SK" sz="4800" b="1" dirty="0"/>
            </a:br>
            <a:r>
              <a:rPr lang="en-US" sz="4800" b="1" dirty="0"/>
              <a:t>O</a:t>
            </a:r>
            <a:r>
              <a:rPr lang="sk-SK" sz="4800" b="1" dirty="0" err="1"/>
              <a:t>riented</a:t>
            </a:r>
            <a:br>
              <a:rPr lang="sk-SK" sz="4800" b="1" dirty="0"/>
            </a:br>
            <a:r>
              <a:rPr lang="en-US" sz="4800" b="1" dirty="0"/>
              <a:t>C</a:t>
            </a:r>
            <a:r>
              <a:rPr lang="sk-SK" sz="4800" b="1" dirty="0" err="1"/>
              <a:t>hange</a:t>
            </a:r>
            <a:r>
              <a:rPr lang="sk-SK" sz="4800" b="1" dirty="0"/>
              <a:t> </a:t>
            </a:r>
            <a:br>
              <a:rPr lang="sk-SK" sz="4800" b="1" dirty="0"/>
            </a:br>
            <a:r>
              <a:rPr lang="en-US" sz="4800" b="1" dirty="0"/>
              <a:t>R</a:t>
            </a:r>
            <a:r>
              <a:rPr lang="sk-SK" sz="4800" b="1" dirty="0" err="1"/>
              <a:t>ealization</a:t>
            </a:r>
            <a:endParaRPr lang="sk-SK" sz="48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3A155E7-1BCA-19F7-F58F-755E8739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40" y="0"/>
            <a:ext cx="4678763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BFDA8B7-CC40-6820-6AA8-5FCF929E82FB}"/>
              </a:ext>
            </a:extLst>
          </p:cNvPr>
          <p:cNvSpPr txBox="1"/>
          <p:nvPr/>
        </p:nvSpPr>
        <p:spPr>
          <a:xfrm>
            <a:off x="335045" y="5889964"/>
            <a:ext cx="390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 err="1"/>
              <a:t>Vranić</a:t>
            </a:r>
            <a:r>
              <a:rPr lang="en-US" dirty="0"/>
              <a:t>, Valentino. (2010). </a:t>
            </a:r>
            <a:endParaRPr lang="sk-SK" dirty="0"/>
          </a:p>
          <a:p>
            <a:r>
              <a:rPr lang="en-US" dirty="0"/>
              <a:t>Aspect-Oriented Change Realization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4259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763D6-E843-7A23-16DF-ADEB9BE7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841960-FE1E-12FF-9B01-BD5BA9635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29282E8-5AD1-38CB-8DD0-ACC57512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64" y="196381"/>
            <a:ext cx="11084683" cy="6858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63FB960-6576-00DB-45CB-341E724FCF40}"/>
              </a:ext>
            </a:extLst>
          </p:cNvPr>
          <p:cNvSpPr txBox="1"/>
          <p:nvPr/>
        </p:nvSpPr>
        <p:spPr>
          <a:xfrm>
            <a:off x="3471007" y="4545980"/>
            <a:ext cx="390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 err="1"/>
              <a:t>Vranić</a:t>
            </a:r>
            <a:r>
              <a:rPr lang="en-US" dirty="0"/>
              <a:t>, Valentino. (2010). </a:t>
            </a:r>
            <a:endParaRPr lang="sk-SK" dirty="0"/>
          </a:p>
          <a:p>
            <a:r>
              <a:rPr lang="en-US" dirty="0"/>
              <a:t>Aspect-Oriented Change Realization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5133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3C7C7-EE4B-FBD7-CA49-C12C20A2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5A5C37-420A-5B1A-5D09-16236C06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2048B86-18A8-B6F6-A517-FA529177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737"/>
            <a:ext cx="12192000" cy="4790525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C0D2312-51B4-A144-2D35-65D5793B8833}"/>
              </a:ext>
            </a:extLst>
          </p:cNvPr>
          <p:cNvSpPr txBox="1"/>
          <p:nvPr/>
        </p:nvSpPr>
        <p:spPr>
          <a:xfrm>
            <a:off x="4029467" y="6166125"/>
            <a:ext cx="746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 err="1"/>
              <a:t>Vranić</a:t>
            </a:r>
            <a:r>
              <a:rPr lang="en-US" dirty="0"/>
              <a:t>, Valentino. (2010). Aspect-Oriented Change Realization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6712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4C3F-80A9-05F7-27EB-DD0DA596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7D0380-45D0-C8FF-4863-7C8BA82A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45AB221-E29D-6C07-4188-B7C0874A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13"/>
            <a:ext cx="12192000" cy="2922174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7CBC123-75AD-F95A-1801-241F743DED16}"/>
              </a:ext>
            </a:extLst>
          </p:cNvPr>
          <p:cNvSpPr txBox="1"/>
          <p:nvPr/>
        </p:nvSpPr>
        <p:spPr>
          <a:xfrm>
            <a:off x="4048776" y="5214903"/>
            <a:ext cx="746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 err="1"/>
              <a:t>Vranić</a:t>
            </a:r>
            <a:r>
              <a:rPr lang="en-US" dirty="0"/>
              <a:t>, Valentino. (2010). Aspect-Oriented Change Realization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8993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11449F2-21DE-559A-8D09-D114C1BBEC15}"/>
              </a:ext>
            </a:extLst>
          </p:cNvPr>
          <p:cNvSpPr txBox="1">
            <a:spLocks/>
          </p:cNvSpPr>
          <p:nvPr/>
        </p:nvSpPr>
        <p:spPr>
          <a:xfrm>
            <a:off x="1045549" y="245067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/>
              <a:t>Examples From Tests</a:t>
            </a:r>
            <a:br>
              <a:rPr lang="en-US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1274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DC34098-BF38-B04B-E7F7-62531EF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963" y="774955"/>
            <a:ext cx="271284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Test </a:t>
            </a:r>
            <a:br>
              <a:rPr lang="sk-SK" sz="5400" b="1" dirty="0"/>
            </a:br>
            <a:r>
              <a:rPr lang="sk-SK" sz="5400" b="1" dirty="0"/>
              <a:t>2019</a:t>
            </a:r>
            <a:br>
              <a:rPr lang="sk-SK" sz="5400" b="1" dirty="0"/>
            </a:br>
            <a:r>
              <a:rPr lang="sk-SK" sz="5400" b="1" dirty="0"/>
              <a:t>  /2020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945D2-707C-EBBA-B610-87AD1146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279"/>
          <a:stretch/>
        </p:blipFill>
        <p:spPr>
          <a:xfrm>
            <a:off x="0" y="67505"/>
            <a:ext cx="7480897" cy="604792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695E2D7-0D15-68E2-1C51-A8C2745B4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468"/>
          <a:stretch/>
        </p:blipFill>
        <p:spPr>
          <a:xfrm>
            <a:off x="2975868" y="4209922"/>
            <a:ext cx="9224425" cy="264807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BE85294-305B-22AE-7749-CBFDFE1E84C1}"/>
              </a:ext>
            </a:extLst>
          </p:cNvPr>
          <p:cNvSpPr txBox="1"/>
          <p:nvPr/>
        </p:nvSpPr>
        <p:spPr>
          <a:xfrm>
            <a:off x="2585974" y="3563591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3249025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DC34098-BF38-B04B-E7F7-62531EF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746" y="897003"/>
            <a:ext cx="271284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Test </a:t>
            </a:r>
            <a:br>
              <a:rPr lang="sk-SK" sz="5400" b="1" dirty="0"/>
            </a:br>
            <a:r>
              <a:rPr lang="sk-SK" sz="5400" b="1" dirty="0"/>
              <a:t>2019</a:t>
            </a:r>
            <a:br>
              <a:rPr lang="sk-SK" sz="5400" b="1" dirty="0"/>
            </a:br>
            <a:r>
              <a:rPr lang="sk-SK" sz="5400" b="1" dirty="0"/>
              <a:t>  /2020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B945D2-707C-EBBA-B610-87AD1146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279"/>
          <a:stretch/>
        </p:blipFill>
        <p:spPr>
          <a:xfrm>
            <a:off x="-15339" y="67505"/>
            <a:ext cx="7480897" cy="604792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695E2D7-0D15-68E2-1C51-A8C2745B4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468"/>
          <a:stretch/>
        </p:blipFill>
        <p:spPr>
          <a:xfrm>
            <a:off x="2975868" y="4209922"/>
            <a:ext cx="9224425" cy="264807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BE85294-305B-22AE-7749-CBFDFE1E84C1}"/>
              </a:ext>
            </a:extLst>
          </p:cNvPr>
          <p:cNvSpPr txBox="1"/>
          <p:nvPr/>
        </p:nvSpPr>
        <p:spPr>
          <a:xfrm>
            <a:off x="2585974" y="3563591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3CE1E4F5-88B8-53DC-8DF4-4258E09A9598}"/>
              </a:ext>
            </a:extLst>
          </p:cNvPr>
          <p:cNvCxnSpPr>
            <a:cxnSpLocks/>
          </p:cNvCxnSpPr>
          <p:nvPr/>
        </p:nvCxnSpPr>
        <p:spPr>
          <a:xfrm>
            <a:off x="3697280" y="1755111"/>
            <a:ext cx="367928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226BC25F-E747-46EF-41EC-6F2141B4984A}"/>
              </a:ext>
            </a:extLst>
          </p:cNvPr>
          <p:cNvCxnSpPr>
            <a:cxnSpLocks/>
          </p:cNvCxnSpPr>
          <p:nvPr/>
        </p:nvCxnSpPr>
        <p:spPr>
          <a:xfrm>
            <a:off x="192080" y="1987291"/>
            <a:ext cx="43983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1980646C-F0E9-431A-104E-A2CA587ECBF4}"/>
              </a:ext>
            </a:extLst>
          </p:cNvPr>
          <p:cNvSpPr/>
          <p:nvPr/>
        </p:nvSpPr>
        <p:spPr>
          <a:xfrm rot="8336136">
            <a:off x="7364555" y="1139852"/>
            <a:ext cx="983293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F9E3C14-69C6-8F6C-66B7-E25051D4214D}"/>
              </a:ext>
            </a:extLst>
          </p:cNvPr>
          <p:cNvSpPr txBox="1"/>
          <p:nvPr/>
        </p:nvSpPr>
        <p:spPr>
          <a:xfrm>
            <a:off x="7698003" y="502683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sk-SK" b="1" dirty="0" err="1"/>
              <a:t>equirement</a:t>
            </a:r>
            <a:endParaRPr lang="sk-SK" b="1" dirty="0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C0644855-41BF-2059-E5A1-8C32A27D9FC9}"/>
              </a:ext>
            </a:extLst>
          </p:cNvPr>
          <p:cNvSpPr/>
          <p:nvPr/>
        </p:nvSpPr>
        <p:spPr>
          <a:xfrm rot="13654937">
            <a:off x="4222475" y="1891602"/>
            <a:ext cx="305880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doprava 13">
            <a:extLst>
              <a:ext uri="{FF2B5EF4-FFF2-40B4-BE49-F238E27FC236}">
                <a16:creationId xmlns:a16="http://schemas.microsoft.com/office/drawing/2014/main" id="{F5C88A1C-D878-BA23-96F9-8357895CC23B}"/>
              </a:ext>
            </a:extLst>
          </p:cNvPr>
          <p:cNvSpPr/>
          <p:nvPr/>
        </p:nvSpPr>
        <p:spPr>
          <a:xfrm rot="4237172">
            <a:off x="5048507" y="1216398"/>
            <a:ext cx="305880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Ľavá zložená zátvorka 14">
            <a:extLst>
              <a:ext uri="{FF2B5EF4-FFF2-40B4-BE49-F238E27FC236}">
                <a16:creationId xmlns:a16="http://schemas.microsoft.com/office/drawing/2014/main" id="{F71CD62C-947A-7928-58C6-A88F69554A68}"/>
              </a:ext>
            </a:extLst>
          </p:cNvPr>
          <p:cNvSpPr/>
          <p:nvPr/>
        </p:nvSpPr>
        <p:spPr>
          <a:xfrm rot="5400000">
            <a:off x="6470350" y="886488"/>
            <a:ext cx="285984" cy="13791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Ľavá zložená zátvorka 15">
            <a:extLst>
              <a:ext uri="{FF2B5EF4-FFF2-40B4-BE49-F238E27FC236}">
                <a16:creationId xmlns:a16="http://schemas.microsoft.com/office/drawing/2014/main" id="{6ABF4E31-E516-7F0B-D51F-04C025D5F484}"/>
              </a:ext>
            </a:extLst>
          </p:cNvPr>
          <p:cNvSpPr/>
          <p:nvPr/>
        </p:nvSpPr>
        <p:spPr>
          <a:xfrm rot="5400000">
            <a:off x="647137" y="970998"/>
            <a:ext cx="285984" cy="1610935"/>
          </a:xfrm>
          <a:prstGeom prst="leftBrace">
            <a:avLst>
              <a:gd name="adj1" fmla="val 8333"/>
              <a:gd name="adj2" fmla="val 991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Ľavá zložená zátvorka 16">
            <a:extLst>
              <a:ext uri="{FF2B5EF4-FFF2-40B4-BE49-F238E27FC236}">
                <a16:creationId xmlns:a16="http://schemas.microsoft.com/office/drawing/2014/main" id="{FF20E332-41DC-17D6-A5E1-A966DC47A920}"/>
              </a:ext>
            </a:extLst>
          </p:cNvPr>
          <p:cNvSpPr/>
          <p:nvPr/>
        </p:nvSpPr>
        <p:spPr>
          <a:xfrm rot="16200000">
            <a:off x="2976891" y="1104196"/>
            <a:ext cx="798259" cy="24287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A06E239-5758-B01D-2330-79D3F8C1FBDC}"/>
              </a:ext>
            </a:extLst>
          </p:cNvPr>
          <p:cNvSpPr txBox="1"/>
          <p:nvPr/>
        </p:nvSpPr>
        <p:spPr>
          <a:xfrm>
            <a:off x="2652232" y="2676600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Theme 2 </a:t>
            </a:r>
            <a:r>
              <a:rPr lang="en-US" b="1" dirty="0">
                <a:solidFill>
                  <a:srgbClr val="FF0000"/>
                </a:solidFill>
              </a:rPr>
              <a:t>crosscutting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2C6F82D-2598-2811-AAF6-D72626A22F43}"/>
              </a:ext>
            </a:extLst>
          </p:cNvPr>
          <p:cNvSpPr txBox="1"/>
          <p:nvPr/>
        </p:nvSpPr>
        <p:spPr>
          <a:xfrm>
            <a:off x="5536924" y="1230391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Theme 1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85226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BFE0A-0DE0-C959-6B5D-940F7375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3" y="321165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Themes</a:t>
            </a:r>
            <a:r>
              <a:rPr lang="sk-SK" sz="5400" b="1" dirty="0"/>
              <a:t> DOC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0539D44-2D69-F5D6-E5E0-E2B9C818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742"/>
            <a:ext cx="12192000" cy="430617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C896210-6089-073B-A30D-2BC6B87F1BC8}"/>
              </a:ext>
            </a:extLst>
          </p:cNvPr>
          <p:cNvSpPr txBox="1"/>
          <p:nvPr/>
        </p:nvSpPr>
        <p:spPr>
          <a:xfrm>
            <a:off x="3544215" y="6101917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30186082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F5281BE-D768-6B46-B039-40A154ED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415"/>
            <a:ext cx="12192000" cy="638568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B154557-A79D-81A8-3C03-E04221575A68}"/>
              </a:ext>
            </a:extLst>
          </p:cNvPr>
          <p:cNvSpPr txBox="1">
            <a:spLocks/>
          </p:cNvSpPr>
          <p:nvPr/>
        </p:nvSpPr>
        <p:spPr>
          <a:xfrm>
            <a:off x="4386426" y="998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Themes</a:t>
            </a:r>
            <a:r>
              <a:rPr lang="sk-SK" sz="5400" b="1" dirty="0"/>
              <a:t> UML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783DFE3-B8A7-527F-564E-81DE332EBE11}"/>
              </a:ext>
            </a:extLst>
          </p:cNvPr>
          <p:cNvSpPr txBox="1"/>
          <p:nvPr/>
        </p:nvSpPr>
        <p:spPr>
          <a:xfrm>
            <a:off x="7740434" y="5834799"/>
            <a:ext cx="4511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>
                <a:hlinkClick r:id="rId3"/>
              </a:rPr>
              <a:t>https://drive.google.com/drive/folders/</a:t>
            </a:r>
            <a:endParaRPr lang="en-US" dirty="0"/>
          </a:p>
          <a:p>
            <a:r>
              <a:rPr lang="sk-SK" dirty="0"/>
              <a:t>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53739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E41F7-4EA4-00CE-85B5-BDA8F418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A694AF-6568-986F-E65D-702B58C5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883574E-E736-151D-FC97-BEAE72F5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07" y="0"/>
            <a:ext cx="942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09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41AE9-28E9-081E-E3D2-09B9622F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1" y="161605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Code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345FF7-E6E9-20C0-BDFC-046D3330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61" y="1378133"/>
            <a:ext cx="3663509" cy="5418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public class </a:t>
            </a:r>
            <a:r>
              <a:rPr lang="en-US" dirty="0"/>
              <a:t>Detector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regulate() {</a:t>
            </a:r>
          </a:p>
          <a:p>
            <a:pPr marL="0" indent="0">
              <a:buNone/>
            </a:pPr>
            <a:r>
              <a:rPr lang="en-US" dirty="0"/>
              <a:t>        ...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...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public class </a:t>
            </a:r>
            <a:r>
              <a:rPr lang="en-US" dirty="0"/>
              <a:t>Regulator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 void </a:t>
            </a:r>
            <a:r>
              <a:rPr lang="en-US" dirty="0"/>
              <a:t>act(</a:t>
            </a:r>
            <a:r>
              <a:rPr lang="en-US" b="1" dirty="0"/>
              <a:t>int</a:t>
            </a:r>
            <a:r>
              <a:rPr lang="en-US" dirty="0"/>
              <a:t> signal) {</a:t>
            </a:r>
          </a:p>
          <a:p>
            <a:pPr marL="0" indent="0">
              <a:buNone/>
            </a:pPr>
            <a:r>
              <a:rPr lang="en-US" dirty="0"/>
              <a:t>        ...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...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2657084C-3112-B3F4-7DE3-B9E1469015F7}"/>
              </a:ext>
            </a:extLst>
          </p:cNvPr>
          <p:cNvSpPr txBox="1">
            <a:spLocks/>
          </p:cNvSpPr>
          <p:nvPr/>
        </p:nvSpPr>
        <p:spPr>
          <a:xfrm>
            <a:off x="3160007" y="181084"/>
            <a:ext cx="9381294" cy="6192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/>
              <a:t>public aspect</a:t>
            </a:r>
            <a:r>
              <a:rPr lang="en-US" dirty="0"/>
              <a:t> </a:t>
            </a:r>
            <a:r>
              <a:rPr lang="en-US" dirty="0" err="1"/>
              <a:t>IgnoreSignals</a:t>
            </a:r>
            <a:r>
              <a:rPr lang="en-US" dirty="0"/>
              <a:t> {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pointcut regulations(Detector detector):</a:t>
            </a:r>
          </a:p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FF0000"/>
                </a:solidFill>
              </a:rPr>
              <a:t>        execution(void </a:t>
            </a:r>
            <a:r>
              <a:rPr lang="en-US" b="1" dirty="0" err="1">
                <a:solidFill>
                  <a:srgbClr val="FF0000"/>
                </a:solidFill>
              </a:rPr>
              <a:t>Detector.regulate</a:t>
            </a:r>
            <a:r>
              <a:rPr lang="en-US" b="1" dirty="0">
                <a:solidFill>
                  <a:srgbClr val="FF0000"/>
                </a:solidFill>
              </a:rPr>
              <a:t>()) &amp;&amp; this(detector); // callee space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00B0F0"/>
                </a:solidFill>
              </a:rPr>
              <a:t>pointcut activations(Regulator </a:t>
            </a:r>
            <a:r>
              <a:rPr lang="en-US" b="1" dirty="0" err="1">
                <a:solidFill>
                  <a:srgbClr val="00B0F0"/>
                </a:solidFill>
              </a:rPr>
              <a:t>regulator</a:t>
            </a:r>
            <a:r>
              <a:rPr lang="en-US" b="1" dirty="0">
                <a:solidFill>
                  <a:srgbClr val="00B0F0"/>
                </a:solidFill>
              </a:rPr>
              <a:t>, int signal):</a:t>
            </a:r>
          </a:p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00B0F0"/>
                </a:solidFill>
              </a:rPr>
              <a:t>        call(void </a:t>
            </a:r>
            <a:r>
              <a:rPr lang="en-US" b="1" dirty="0" err="1">
                <a:solidFill>
                  <a:srgbClr val="00B0F0"/>
                </a:solidFill>
              </a:rPr>
              <a:t>Regulator.act</a:t>
            </a:r>
            <a:r>
              <a:rPr lang="en-US" b="1" dirty="0">
                <a:solidFill>
                  <a:srgbClr val="00B0F0"/>
                </a:solidFill>
              </a:rPr>
              <a:t>(int)) &amp;&amp; this(regulator) &amp;&amp; </a:t>
            </a:r>
            <a:r>
              <a:rPr lang="en-US" b="1" dirty="0" err="1">
                <a:solidFill>
                  <a:srgbClr val="00B0F0"/>
                </a:solidFill>
              </a:rPr>
              <a:t>args</a:t>
            </a:r>
            <a:r>
              <a:rPr lang="en-US" b="1" dirty="0">
                <a:solidFill>
                  <a:srgbClr val="00B0F0"/>
                </a:solidFill>
              </a:rPr>
              <a:t>(signal); // caller space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7030A0"/>
                </a:solidFill>
              </a:rPr>
              <a:t>pointcut </a:t>
            </a:r>
            <a:r>
              <a:rPr lang="en-US" b="1" dirty="0" err="1">
                <a:solidFill>
                  <a:srgbClr val="7030A0"/>
                </a:solidFill>
              </a:rPr>
              <a:t>activationsInRegulations</a:t>
            </a:r>
            <a:r>
              <a:rPr lang="en-US" b="1" dirty="0">
                <a:solidFill>
                  <a:srgbClr val="7030A0"/>
                </a:solidFill>
              </a:rPr>
              <a:t>(Regulator </a:t>
            </a:r>
            <a:r>
              <a:rPr lang="en-US" b="1" dirty="0" err="1">
                <a:solidFill>
                  <a:srgbClr val="7030A0"/>
                </a:solidFill>
              </a:rPr>
              <a:t>regulator</a:t>
            </a:r>
            <a:r>
              <a:rPr lang="en-US" b="1" dirty="0">
                <a:solidFill>
                  <a:srgbClr val="7030A0"/>
                </a:solidFill>
              </a:rPr>
              <a:t>, int signal, Detector detector):</a:t>
            </a:r>
          </a:p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rgbClr val="7030A0"/>
                </a:solidFill>
              </a:rPr>
              <a:t>        activations(regulator, signal) &amp;&amp; </a:t>
            </a:r>
            <a:r>
              <a:rPr lang="en-US" b="1" dirty="0" err="1">
                <a:solidFill>
                  <a:srgbClr val="7030A0"/>
                </a:solidFill>
              </a:rPr>
              <a:t>cflow</a:t>
            </a:r>
            <a:r>
              <a:rPr lang="en-US" b="1" dirty="0">
                <a:solidFill>
                  <a:srgbClr val="7030A0"/>
                </a:solidFill>
              </a:rPr>
              <a:t>(regulations(detector)) // Wormhole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tx1"/>
                </a:solidFill>
              </a:rPr>
              <a:t>void around</a:t>
            </a:r>
            <a:r>
              <a:rPr lang="en-US" dirty="0"/>
              <a:t>(Regulator </a:t>
            </a:r>
            <a:r>
              <a:rPr lang="en-US" dirty="0" err="1"/>
              <a:t>regulator</a:t>
            </a:r>
            <a:r>
              <a:rPr lang="en-US" dirty="0"/>
              <a:t>, int signal, Detector detector):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    </a:t>
            </a:r>
            <a:r>
              <a:rPr lang="sk-SK" dirty="0"/>
              <a:t>			</a:t>
            </a:r>
            <a:r>
              <a:rPr lang="en-US" b="1" dirty="0" err="1">
                <a:solidFill>
                  <a:srgbClr val="7030A0"/>
                </a:solidFill>
              </a:rPr>
              <a:t>activationsInRegulations</a:t>
            </a:r>
            <a:r>
              <a:rPr lang="en-US" b="1" dirty="0">
                <a:solidFill>
                  <a:srgbClr val="7030A0"/>
                </a:solidFill>
              </a:rPr>
              <a:t>(regulator, signal, detector)) </a:t>
            </a:r>
            <a:r>
              <a:rPr lang="en-US" dirty="0"/>
              <a:t>{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/>
              <a:t>		if (</a:t>
            </a:r>
            <a:r>
              <a:rPr lang="en-US" dirty="0" err="1"/>
              <a:t>Authority.status</a:t>
            </a:r>
            <a:r>
              <a:rPr lang="en-US" dirty="0"/>
              <a:t>(detector))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			proceed(regulator, signal, detector);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	}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}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79CB6E9-E04A-537A-5217-3ADD70833064}"/>
              </a:ext>
            </a:extLst>
          </p:cNvPr>
          <p:cNvSpPr txBox="1"/>
          <p:nvPr/>
        </p:nvSpPr>
        <p:spPr>
          <a:xfrm>
            <a:off x="3713316" y="6050064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8A18EE16-1ACD-5CFC-6B43-5FC9475B8B18}"/>
              </a:ext>
            </a:extLst>
          </p:cNvPr>
          <p:cNvSpPr/>
          <p:nvPr/>
        </p:nvSpPr>
        <p:spPr>
          <a:xfrm rot="13358774">
            <a:off x="8585350" y="4603245"/>
            <a:ext cx="872182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8782B55-6386-2BB6-D3DE-1E3C41A676A0}"/>
              </a:ext>
            </a:extLst>
          </p:cNvPr>
          <p:cNvSpPr txBox="1"/>
          <p:nvPr/>
        </p:nvSpPr>
        <p:spPr>
          <a:xfrm>
            <a:off x="8395582" y="5130686"/>
            <a:ext cx="3692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Application of </a:t>
            </a:r>
          </a:p>
          <a:p>
            <a:r>
              <a:rPr lang="en-US" sz="3200" b="1" dirty="0"/>
              <a:t>Wormhole pattern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903463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DC34098-BF38-B04B-E7F7-62531EF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58" y="179511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Test </a:t>
            </a:r>
            <a:br>
              <a:rPr lang="sk-SK" sz="5400" b="1" dirty="0"/>
            </a:br>
            <a:r>
              <a:rPr lang="sk-SK" sz="5400" b="1" dirty="0"/>
              <a:t>2018</a:t>
            </a:r>
            <a:br>
              <a:rPr lang="sk-SK" sz="5400" b="1" dirty="0"/>
            </a:br>
            <a:r>
              <a:rPr lang="sk-SK" sz="5400" b="1" dirty="0"/>
              <a:t>  /2019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806A380-1EE2-7639-76DF-D3F8FEB3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92"/>
            <a:ext cx="6613071" cy="6858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6B430DD-E9C6-D2DC-086A-F9CA3C9D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43" y="4096405"/>
            <a:ext cx="7939357" cy="224455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964B3239-7BA2-B50B-1310-F38E3E57F7A4}"/>
              </a:ext>
            </a:extLst>
          </p:cNvPr>
          <p:cNvSpPr txBox="1"/>
          <p:nvPr/>
        </p:nvSpPr>
        <p:spPr>
          <a:xfrm>
            <a:off x="6819772" y="2898443"/>
            <a:ext cx="4511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>
                <a:hlinkClick r:id="rId4"/>
              </a:rPr>
              <a:t>https://drive.google.com/drive/folders/</a:t>
            </a:r>
            <a:endParaRPr lang="en-US" dirty="0"/>
          </a:p>
          <a:p>
            <a:r>
              <a:rPr lang="sk-SK" dirty="0"/>
              <a:t>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2615960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DC34098-BF38-B04B-E7F7-62531EF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58" y="179511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Test </a:t>
            </a:r>
            <a:br>
              <a:rPr lang="sk-SK" sz="5400" b="1" dirty="0"/>
            </a:br>
            <a:r>
              <a:rPr lang="sk-SK" sz="5400" b="1" dirty="0"/>
              <a:t>2018</a:t>
            </a:r>
            <a:br>
              <a:rPr lang="sk-SK" sz="5400" b="1" dirty="0"/>
            </a:br>
            <a:r>
              <a:rPr lang="sk-SK" sz="5400" b="1" dirty="0"/>
              <a:t>  /2019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806A380-1EE2-7639-76DF-D3F8FEB3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92"/>
            <a:ext cx="6613071" cy="6858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6B430DD-E9C6-D2DC-086A-F9CA3C9D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42" y="4096405"/>
            <a:ext cx="7939357" cy="224455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964B3239-7BA2-B50B-1310-F38E3E57F7A4}"/>
              </a:ext>
            </a:extLst>
          </p:cNvPr>
          <p:cNvSpPr txBox="1"/>
          <p:nvPr/>
        </p:nvSpPr>
        <p:spPr>
          <a:xfrm>
            <a:off x="2591157" y="677066"/>
            <a:ext cx="4511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>
                <a:hlinkClick r:id="rId4"/>
              </a:rPr>
              <a:t>https://drive.google.com/drive/folders/</a:t>
            </a:r>
            <a:endParaRPr lang="en-US" dirty="0"/>
          </a:p>
          <a:p>
            <a:r>
              <a:rPr lang="sk-SK" dirty="0"/>
              <a:t>1hSmIkd4p2texXMqXPrKjR15ljkIAmMU5</a:t>
            </a:r>
          </a:p>
        </p:txBody>
      </p:sp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C9B5D501-630F-9DE9-09BD-15EC97C917EC}"/>
              </a:ext>
            </a:extLst>
          </p:cNvPr>
          <p:cNvSpPr/>
          <p:nvPr/>
        </p:nvSpPr>
        <p:spPr>
          <a:xfrm rot="10800000">
            <a:off x="6707688" y="6230336"/>
            <a:ext cx="983293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AD38407-388A-CF6D-5313-496848013964}"/>
              </a:ext>
            </a:extLst>
          </p:cNvPr>
          <p:cNvSpPr txBox="1"/>
          <p:nvPr/>
        </p:nvSpPr>
        <p:spPr>
          <a:xfrm>
            <a:off x="7825876" y="6299281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Problem</a:t>
            </a:r>
            <a:r>
              <a:rPr lang="sk-SK" b="1" dirty="0"/>
              <a:t> = </a:t>
            </a:r>
            <a:r>
              <a:rPr lang="sk-SK" b="1" dirty="0" err="1"/>
              <a:t>requirement</a:t>
            </a:r>
            <a:endParaRPr lang="sk-SK" b="1" dirty="0"/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6F5C9D27-DAAD-56EB-4C60-6ACC9E2763F6}"/>
              </a:ext>
            </a:extLst>
          </p:cNvPr>
          <p:cNvCxnSpPr>
            <a:cxnSpLocks/>
          </p:cNvCxnSpPr>
          <p:nvPr/>
        </p:nvCxnSpPr>
        <p:spPr>
          <a:xfrm>
            <a:off x="113323" y="6523493"/>
            <a:ext cx="39326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0F847901-84D4-B89F-8F57-B1E206160874}"/>
              </a:ext>
            </a:extLst>
          </p:cNvPr>
          <p:cNvSpPr/>
          <p:nvPr/>
        </p:nvSpPr>
        <p:spPr>
          <a:xfrm rot="5400000">
            <a:off x="777146" y="5932142"/>
            <a:ext cx="305880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CAC13883-97AE-5744-0FE0-0B770833E667}"/>
              </a:ext>
            </a:extLst>
          </p:cNvPr>
          <p:cNvSpPr/>
          <p:nvPr/>
        </p:nvSpPr>
        <p:spPr>
          <a:xfrm rot="5400000">
            <a:off x="3723920" y="5853320"/>
            <a:ext cx="305880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Ľavá zložená zátvorka 11">
            <a:extLst>
              <a:ext uri="{FF2B5EF4-FFF2-40B4-BE49-F238E27FC236}">
                <a16:creationId xmlns:a16="http://schemas.microsoft.com/office/drawing/2014/main" id="{48217B80-B0A0-CA5D-8BE9-A014D8F0524B}"/>
              </a:ext>
            </a:extLst>
          </p:cNvPr>
          <p:cNvSpPr/>
          <p:nvPr/>
        </p:nvSpPr>
        <p:spPr>
          <a:xfrm rot="5400000">
            <a:off x="2586503" y="5188440"/>
            <a:ext cx="285984" cy="201904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Ľavá zložená zátvorka 12">
            <a:extLst>
              <a:ext uri="{FF2B5EF4-FFF2-40B4-BE49-F238E27FC236}">
                <a16:creationId xmlns:a16="http://schemas.microsoft.com/office/drawing/2014/main" id="{A5209645-8EA6-78E8-4F70-A15798888341}"/>
              </a:ext>
            </a:extLst>
          </p:cNvPr>
          <p:cNvSpPr/>
          <p:nvPr/>
        </p:nvSpPr>
        <p:spPr>
          <a:xfrm rot="16200000">
            <a:off x="3864656" y="3500734"/>
            <a:ext cx="285984" cy="119134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70B6C41-6E01-2DD9-DA81-DB03A75EF0D7}"/>
              </a:ext>
            </a:extLst>
          </p:cNvPr>
          <p:cNvSpPr txBox="1"/>
          <p:nvPr/>
        </p:nvSpPr>
        <p:spPr>
          <a:xfrm>
            <a:off x="2275484" y="3360108"/>
            <a:ext cx="556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Activate</a:t>
            </a:r>
            <a:r>
              <a:rPr lang="sk-SK" dirty="0"/>
              <a:t> </a:t>
            </a:r>
            <a:r>
              <a:rPr lang="sk-SK" dirty="0" err="1"/>
              <a:t>CommServiceAdd</a:t>
            </a:r>
            <a:r>
              <a:rPr lang="sk-SK" dirty="0"/>
              <a:t> = </a:t>
            </a:r>
            <a:r>
              <a:rPr lang="sk-SK" dirty="0" err="1"/>
              <a:t>Communication</a:t>
            </a:r>
            <a:r>
              <a:rPr lang="sk-SK" dirty="0"/>
              <a:t> </a:t>
            </a:r>
            <a:r>
              <a:rPr lang="sk-SK" dirty="0" err="1"/>
              <a:t>service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3C131B7-4E1A-93D5-A385-F362C919A531}"/>
              </a:ext>
            </a:extLst>
          </p:cNvPr>
          <p:cNvSpPr txBox="1"/>
          <p:nvPr/>
        </p:nvSpPr>
        <p:spPr>
          <a:xfrm>
            <a:off x="1883038" y="558220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Theme 2 </a:t>
            </a:r>
            <a:r>
              <a:rPr lang="en-US" b="1" dirty="0">
                <a:solidFill>
                  <a:srgbClr val="FF0000"/>
                </a:solidFill>
              </a:rPr>
              <a:t>crosscutting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B0FB5A6-3870-6372-E038-16CD220FA783}"/>
              </a:ext>
            </a:extLst>
          </p:cNvPr>
          <p:cNvSpPr txBox="1"/>
          <p:nvPr/>
        </p:nvSpPr>
        <p:spPr>
          <a:xfrm>
            <a:off x="3256812" y="447115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Theme 1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62291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BFE0A-0DE0-C959-6B5D-940F7375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3" y="321165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Themes</a:t>
            </a:r>
            <a:r>
              <a:rPr lang="sk-SK" sz="5400" b="1" dirty="0"/>
              <a:t> DOC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DA039CB-D206-16D7-26E3-59041D4C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585"/>
            <a:ext cx="12192000" cy="317682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7591B1D-907D-4626-73BF-9DDB00AE5E7D}"/>
              </a:ext>
            </a:extLst>
          </p:cNvPr>
          <p:cNvSpPr txBox="1"/>
          <p:nvPr/>
        </p:nvSpPr>
        <p:spPr>
          <a:xfrm>
            <a:off x="2917998" y="5828112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2202492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996955-66D8-D750-4E56-0712D483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85F7880-B891-9F7A-D4AF-6A993A23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3" y="829164"/>
            <a:ext cx="11686829" cy="603894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B154557-A79D-81A8-3C03-E04221575A68}"/>
              </a:ext>
            </a:extLst>
          </p:cNvPr>
          <p:cNvSpPr txBox="1">
            <a:spLocks/>
          </p:cNvSpPr>
          <p:nvPr/>
        </p:nvSpPr>
        <p:spPr>
          <a:xfrm>
            <a:off x="4386426" y="998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Themes</a:t>
            </a:r>
            <a:r>
              <a:rPr lang="sk-SK" sz="5400" b="1" dirty="0"/>
              <a:t> UML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AE9678D-B80A-36E3-5DDB-C06650705C69}"/>
              </a:ext>
            </a:extLst>
          </p:cNvPr>
          <p:cNvSpPr txBox="1"/>
          <p:nvPr/>
        </p:nvSpPr>
        <p:spPr>
          <a:xfrm>
            <a:off x="7157865" y="5636648"/>
            <a:ext cx="5034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>
                <a:hlinkClick r:id="rId3"/>
              </a:rPr>
              <a:t>https://drive.google.com/drive/</a:t>
            </a:r>
            <a:endParaRPr lang="en-US" dirty="0"/>
          </a:p>
          <a:p>
            <a:r>
              <a:rPr lang="sk-SK" dirty="0" err="1"/>
              <a:t>folders</a:t>
            </a:r>
            <a:r>
              <a:rPr lang="sk-SK" dirty="0"/>
              <a:t>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146483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41AE9-28E9-081E-E3D2-09B9622F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55" y="233608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Code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345FF7-E6E9-20C0-BDFC-046D3330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39" y="1635828"/>
            <a:ext cx="5472946" cy="51645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CommService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CommService</a:t>
            </a:r>
            <a:r>
              <a:rPr lang="sk-SK" dirty="0"/>
              <a:t>() {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send</a:t>
            </a:r>
            <a:r>
              <a:rPr lang="sk-SK" dirty="0"/>
              <a:t>(</a:t>
            </a:r>
            <a:r>
              <a:rPr lang="sk-SK" dirty="0" err="1"/>
              <a:t>String</a:t>
            </a:r>
            <a:r>
              <a:rPr lang="sk-SK" dirty="0"/>
              <a:t> </a:t>
            </a:r>
            <a:r>
              <a:rPr lang="sk-SK" dirty="0" err="1"/>
              <a:t>message</a:t>
            </a:r>
            <a:r>
              <a:rPr lang="sk-SK" dirty="0"/>
              <a:t>) {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bool</a:t>
            </a:r>
            <a:r>
              <a:rPr lang="sk-SK" b="1" dirty="0"/>
              <a:t> </a:t>
            </a:r>
            <a:r>
              <a:rPr lang="sk-SK" dirty="0" err="1"/>
              <a:t>isActive</a:t>
            </a:r>
            <a:r>
              <a:rPr lang="sk-SK" dirty="0"/>
              <a:t>() {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CommServiceAdd</a:t>
            </a:r>
            <a:r>
              <a:rPr lang="sk-SK" dirty="0"/>
              <a:t> </a:t>
            </a:r>
            <a:r>
              <a:rPr lang="sk-SK" b="1" dirty="0" err="1"/>
              <a:t>extends</a:t>
            </a:r>
            <a:r>
              <a:rPr lang="sk-SK" dirty="0"/>
              <a:t> </a:t>
            </a:r>
            <a:r>
              <a:rPr lang="sk-SK" dirty="0" err="1"/>
              <a:t>CommService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public</a:t>
            </a:r>
            <a:r>
              <a:rPr lang="sk-SK" dirty="0"/>
              <a:t> </a:t>
            </a:r>
            <a:r>
              <a:rPr lang="sk-SK" dirty="0" err="1"/>
              <a:t>CommServiceAdd</a:t>
            </a:r>
            <a:r>
              <a:rPr lang="sk-SK" dirty="0"/>
              <a:t>() {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send</a:t>
            </a:r>
            <a:r>
              <a:rPr lang="sk-SK" dirty="0"/>
              <a:t>(</a:t>
            </a:r>
            <a:r>
              <a:rPr lang="sk-SK" dirty="0" err="1"/>
              <a:t>String</a:t>
            </a:r>
            <a:r>
              <a:rPr lang="sk-SK" dirty="0"/>
              <a:t> </a:t>
            </a:r>
            <a:r>
              <a:rPr lang="sk-SK" dirty="0" err="1"/>
              <a:t>message</a:t>
            </a:r>
            <a:r>
              <a:rPr lang="sk-SK" dirty="0"/>
              <a:t>) {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E137908-61E2-668E-B950-0259E131EA85}"/>
              </a:ext>
            </a:extLst>
          </p:cNvPr>
          <p:cNvSpPr txBox="1">
            <a:spLocks/>
          </p:cNvSpPr>
          <p:nvPr/>
        </p:nvSpPr>
        <p:spPr>
          <a:xfrm>
            <a:off x="4377847" y="-115728"/>
            <a:ext cx="7300586" cy="516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dirty="0"/>
          </a:p>
          <a:p>
            <a:pPr marL="0" indent="0">
              <a:buFont typeface="Wingdings 3" charset="2"/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aspect</a:t>
            </a:r>
            <a:r>
              <a:rPr lang="sk-SK" b="1" dirty="0"/>
              <a:t> </a:t>
            </a:r>
            <a:r>
              <a:rPr lang="sk-SK" dirty="0" err="1"/>
              <a:t>ActivateAdditionalCommService</a:t>
            </a:r>
            <a:r>
              <a:rPr lang="sk-SK" dirty="0"/>
              <a:t> {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</a:t>
            </a:r>
            <a:r>
              <a:rPr lang="sk-SK" dirty="0" err="1"/>
              <a:t>CommService</a:t>
            </a:r>
            <a:r>
              <a:rPr lang="sk-SK" dirty="0"/>
              <a:t> </a:t>
            </a:r>
            <a:r>
              <a:rPr lang="sk-SK" b="1" dirty="0" err="1"/>
              <a:t>around</a:t>
            </a:r>
            <a:r>
              <a:rPr lang="sk-SK" b="1" dirty="0"/>
              <a:t>(): </a:t>
            </a:r>
            <a:r>
              <a:rPr lang="sk-SK" dirty="0" err="1"/>
              <a:t>execution</a:t>
            </a:r>
            <a:r>
              <a:rPr lang="sk-SK" dirty="0"/>
              <a:t>(</a:t>
            </a:r>
            <a:r>
              <a:rPr lang="sk-SK" b="1" dirty="0" err="1"/>
              <a:t>void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CommService.new</a:t>
            </a:r>
            <a:r>
              <a:rPr lang="sk-SK" b="1" dirty="0">
                <a:solidFill>
                  <a:srgbClr val="FF0000"/>
                </a:solidFill>
              </a:rPr>
              <a:t>()</a:t>
            </a:r>
            <a:r>
              <a:rPr lang="sk-SK" dirty="0"/>
              <a:t>) {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dirty="0" err="1"/>
              <a:t>CommService</a:t>
            </a:r>
            <a:r>
              <a:rPr lang="sk-SK" dirty="0"/>
              <a:t> </a:t>
            </a:r>
            <a:r>
              <a:rPr lang="sk-SK" dirty="0" err="1"/>
              <a:t>commService</a:t>
            </a:r>
            <a:r>
              <a:rPr lang="sk-SK" dirty="0"/>
              <a:t> = </a:t>
            </a:r>
            <a:r>
              <a:rPr lang="sk-SK" b="1" dirty="0" err="1">
                <a:solidFill>
                  <a:srgbClr val="FFC000"/>
                </a:solidFill>
              </a:rPr>
              <a:t>proceed</a:t>
            </a:r>
            <a:r>
              <a:rPr lang="sk-SK" b="1" dirty="0">
                <a:solidFill>
                  <a:srgbClr val="FFC000"/>
                </a:solidFill>
              </a:rPr>
              <a:t>();</a:t>
            </a:r>
          </a:p>
          <a:p>
            <a:pPr marL="0" indent="0">
              <a:buFont typeface="Wingdings 3" charset="2"/>
              <a:buNone/>
            </a:pPr>
            <a:endParaRPr lang="sk-SK" dirty="0"/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 err="1"/>
              <a:t>if</a:t>
            </a:r>
            <a:r>
              <a:rPr lang="sk-SK" dirty="0"/>
              <a:t> (</a:t>
            </a:r>
            <a:r>
              <a:rPr lang="sk-SK" dirty="0" err="1"/>
              <a:t>commService.isActive</a:t>
            </a:r>
            <a:r>
              <a:rPr lang="sk-SK" dirty="0"/>
              <a:t>())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	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commService</a:t>
            </a:r>
            <a:r>
              <a:rPr lang="sk-SK" dirty="0"/>
              <a:t>;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</a:t>
            </a:r>
            <a:r>
              <a:rPr lang="sk-SK" b="1" dirty="0" err="1"/>
              <a:t>else</a:t>
            </a:r>
            <a:r>
              <a:rPr lang="sk-SK" b="1" dirty="0"/>
              <a:t> 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		</a:t>
            </a:r>
            <a:r>
              <a:rPr lang="sk-SK" b="1" dirty="0" err="1"/>
              <a:t>return</a:t>
            </a:r>
            <a:r>
              <a:rPr lang="sk-SK" dirty="0"/>
              <a:t> new </a:t>
            </a:r>
            <a:r>
              <a:rPr lang="sk-SK" dirty="0" err="1"/>
              <a:t>CommServiceAdd</a:t>
            </a:r>
            <a:r>
              <a:rPr lang="sk-SK" dirty="0"/>
              <a:t>();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	}</a:t>
            </a:r>
          </a:p>
          <a:p>
            <a:pPr marL="0" indent="0">
              <a:buFont typeface="Wingdings 3" charset="2"/>
              <a:buNone/>
            </a:pPr>
            <a:r>
              <a:rPr lang="sk-SK" dirty="0"/>
              <a:t>}</a:t>
            </a:r>
          </a:p>
          <a:p>
            <a:pPr marL="0" indent="0">
              <a:buFont typeface="Wingdings 3" charset="2"/>
              <a:buNone/>
            </a:pPr>
            <a:endParaRPr lang="sk-SK" dirty="0"/>
          </a:p>
          <a:p>
            <a:pPr marL="0" indent="0">
              <a:buFont typeface="Wingdings 3" charset="2"/>
              <a:buNone/>
            </a:pP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E0F0BC4-D72C-ACE3-34D3-8C6F5B4942BD}"/>
              </a:ext>
            </a:extLst>
          </p:cNvPr>
          <p:cNvSpPr txBox="1"/>
          <p:nvPr/>
        </p:nvSpPr>
        <p:spPr>
          <a:xfrm>
            <a:off x="3393903" y="6050008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36AB3F3A-19D4-DD89-7E98-7F8FE265EF71}"/>
              </a:ext>
            </a:extLst>
          </p:cNvPr>
          <p:cNvSpPr/>
          <p:nvPr/>
        </p:nvSpPr>
        <p:spPr>
          <a:xfrm rot="13358774">
            <a:off x="6232536" y="4063244"/>
            <a:ext cx="1504911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3C77F91-7F6F-E48A-7971-26925D4C3D71}"/>
              </a:ext>
            </a:extLst>
          </p:cNvPr>
          <p:cNvSpPr txBox="1"/>
          <p:nvPr/>
        </p:nvSpPr>
        <p:spPr>
          <a:xfrm>
            <a:off x="6815640" y="4885884"/>
            <a:ext cx="4208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Application of </a:t>
            </a:r>
          </a:p>
          <a:p>
            <a:r>
              <a:rPr lang="en-US" sz="3200" b="1" dirty="0"/>
              <a:t>Cuckoo’s egg pattern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657449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DA53EAE-4A91-465F-1BEE-111BE0E6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81" y="-24889"/>
            <a:ext cx="9269119" cy="6811326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BDC34098-BF38-B04B-E7F7-62531EF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92" y="180016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Test </a:t>
            </a:r>
            <a:br>
              <a:rPr lang="sk-SK" sz="5400" b="1" dirty="0"/>
            </a:br>
            <a:r>
              <a:rPr lang="sk-SK" sz="5400" b="1" dirty="0"/>
              <a:t>2017</a:t>
            </a:r>
            <a:br>
              <a:rPr lang="sk-SK" sz="5400" b="1" dirty="0"/>
            </a:br>
            <a:r>
              <a:rPr lang="sk-SK" sz="5400" b="1" dirty="0"/>
              <a:t>  /2018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95EF3F-0F5A-3E39-1A39-88D8DFBF0CAB}"/>
              </a:ext>
            </a:extLst>
          </p:cNvPr>
          <p:cNvSpPr txBox="1"/>
          <p:nvPr/>
        </p:nvSpPr>
        <p:spPr>
          <a:xfrm>
            <a:off x="48838" y="5134641"/>
            <a:ext cx="3029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>
                <a:hlinkClick r:id="rId3"/>
              </a:rPr>
              <a:t>https://drive.google.com/</a:t>
            </a:r>
            <a:endParaRPr lang="en-US" dirty="0">
              <a:hlinkClick r:id="rId3"/>
            </a:endParaRPr>
          </a:p>
          <a:p>
            <a:r>
              <a:rPr lang="sk-SK" dirty="0" err="1">
                <a:hlinkClick r:id="rId3"/>
              </a:rPr>
              <a:t>drive</a:t>
            </a:r>
            <a:r>
              <a:rPr lang="sk-SK" dirty="0">
                <a:hlinkClick r:id="rId3"/>
              </a:rPr>
              <a:t>/folders/</a:t>
            </a:r>
            <a:endParaRPr lang="en-US" dirty="0"/>
          </a:p>
          <a:p>
            <a:r>
              <a:rPr lang="sk-SK" dirty="0"/>
              <a:t>1hSmIkd4p2texXMqXPr</a:t>
            </a:r>
            <a:endParaRPr lang="en-US" dirty="0"/>
          </a:p>
          <a:p>
            <a:r>
              <a:rPr lang="sk-SK" dirty="0"/>
              <a:t>KjR15ljkIAmMU5</a:t>
            </a:r>
          </a:p>
        </p:txBody>
      </p:sp>
    </p:spTree>
    <p:extLst>
      <p:ext uri="{BB962C8B-B14F-4D97-AF65-F5344CB8AC3E}">
        <p14:creationId xmlns:p14="http://schemas.microsoft.com/office/powerpoint/2010/main" val="3729589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DA53EAE-4A91-465F-1BEE-111BE0E6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94" y="939445"/>
            <a:ext cx="7842211" cy="5762776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BDC34098-BF38-B04B-E7F7-62531EFF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92" y="120306"/>
            <a:ext cx="8596668" cy="1320800"/>
          </a:xfrm>
        </p:spPr>
        <p:txBody>
          <a:bodyPr>
            <a:noAutofit/>
          </a:bodyPr>
          <a:lstStyle/>
          <a:p>
            <a:r>
              <a:rPr lang="sk-SK" sz="5400" b="1" dirty="0"/>
              <a:t>Test </a:t>
            </a:r>
            <a:br>
              <a:rPr lang="sk-SK" sz="5400" b="1" dirty="0"/>
            </a:br>
            <a:r>
              <a:rPr lang="sk-SK" sz="5400" b="1" dirty="0"/>
              <a:t>2017</a:t>
            </a:r>
            <a:br>
              <a:rPr lang="sk-SK" sz="5400" b="1" dirty="0"/>
            </a:br>
            <a:r>
              <a:rPr lang="sk-SK" sz="5400" b="1" dirty="0"/>
              <a:t>  /2018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95EF3F-0F5A-3E39-1A39-88D8DFBF0CAB}"/>
              </a:ext>
            </a:extLst>
          </p:cNvPr>
          <p:cNvSpPr txBox="1"/>
          <p:nvPr/>
        </p:nvSpPr>
        <p:spPr>
          <a:xfrm>
            <a:off x="48838" y="5134641"/>
            <a:ext cx="3029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>
                <a:hlinkClick r:id="rId3"/>
              </a:rPr>
              <a:t>https://drive.google.com/</a:t>
            </a:r>
            <a:endParaRPr lang="en-US" dirty="0">
              <a:hlinkClick r:id="rId3"/>
            </a:endParaRPr>
          </a:p>
          <a:p>
            <a:r>
              <a:rPr lang="sk-SK" dirty="0" err="1">
                <a:hlinkClick r:id="rId3"/>
              </a:rPr>
              <a:t>drive</a:t>
            </a:r>
            <a:r>
              <a:rPr lang="sk-SK" dirty="0">
                <a:hlinkClick r:id="rId3"/>
              </a:rPr>
              <a:t>/folders/</a:t>
            </a:r>
            <a:endParaRPr lang="en-US" dirty="0"/>
          </a:p>
          <a:p>
            <a:r>
              <a:rPr lang="sk-SK" dirty="0"/>
              <a:t>1hSmIkd4p2texXMqXPr</a:t>
            </a:r>
            <a:endParaRPr lang="en-US" dirty="0"/>
          </a:p>
          <a:p>
            <a:r>
              <a:rPr lang="sk-SK" dirty="0"/>
              <a:t>KjR15ljkIAmMU5</a:t>
            </a:r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2D1FA809-22FB-E4D0-8B78-F5574E966469}"/>
              </a:ext>
            </a:extLst>
          </p:cNvPr>
          <p:cNvCxnSpPr>
            <a:cxnSpLocks/>
          </p:cNvCxnSpPr>
          <p:nvPr/>
        </p:nvCxnSpPr>
        <p:spPr>
          <a:xfrm>
            <a:off x="4065494" y="1227337"/>
            <a:ext cx="73123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611B7128-A4EC-35E7-EF8F-F16CEA8D4580}"/>
              </a:ext>
            </a:extLst>
          </p:cNvPr>
          <p:cNvCxnSpPr>
            <a:cxnSpLocks/>
          </p:cNvCxnSpPr>
          <p:nvPr/>
        </p:nvCxnSpPr>
        <p:spPr>
          <a:xfrm>
            <a:off x="3747758" y="1441106"/>
            <a:ext cx="574604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0F433899-D610-7184-6558-BF00842B590D}"/>
              </a:ext>
            </a:extLst>
          </p:cNvPr>
          <p:cNvSpPr/>
          <p:nvPr/>
        </p:nvSpPr>
        <p:spPr>
          <a:xfrm rot="15518136">
            <a:off x="6927391" y="1360232"/>
            <a:ext cx="305880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66A72B9B-548D-9712-F771-AB04F9CA13C0}"/>
              </a:ext>
            </a:extLst>
          </p:cNvPr>
          <p:cNvSpPr/>
          <p:nvPr/>
        </p:nvSpPr>
        <p:spPr>
          <a:xfrm rot="6097087">
            <a:off x="7208489" y="641735"/>
            <a:ext cx="305880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Ľavá zložená zátvorka 13">
            <a:extLst>
              <a:ext uri="{FF2B5EF4-FFF2-40B4-BE49-F238E27FC236}">
                <a16:creationId xmlns:a16="http://schemas.microsoft.com/office/drawing/2014/main" id="{40877A61-C0E4-7325-C997-89D144799F75}"/>
              </a:ext>
            </a:extLst>
          </p:cNvPr>
          <p:cNvSpPr/>
          <p:nvPr/>
        </p:nvSpPr>
        <p:spPr>
          <a:xfrm rot="16200000">
            <a:off x="7413465" y="36896"/>
            <a:ext cx="737682" cy="342299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1662423-F5D5-D9FD-DA99-20A0FB22FC6D}"/>
              </a:ext>
            </a:extLst>
          </p:cNvPr>
          <p:cNvSpPr txBox="1"/>
          <p:nvPr/>
        </p:nvSpPr>
        <p:spPr>
          <a:xfrm>
            <a:off x="6813529" y="2146337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Theme 2 </a:t>
            </a:r>
            <a:r>
              <a:rPr lang="en-US" b="1" dirty="0">
                <a:solidFill>
                  <a:srgbClr val="FF0000"/>
                </a:solidFill>
              </a:rPr>
              <a:t>crosscutting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Ľavá zložená zátvorka 15">
            <a:extLst>
              <a:ext uri="{FF2B5EF4-FFF2-40B4-BE49-F238E27FC236}">
                <a16:creationId xmlns:a16="http://schemas.microsoft.com/office/drawing/2014/main" id="{BBEC62CC-2646-0074-FAD9-C22D415D6C2F}"/>
              </a:ext>
            </a:extLst>
          </p:cNvPr>
          <p:cNvSpPr/>
          <p:nvPr/>
        </p:nvSpPr>
        <p:spPr>
          <a:xfrm rot="5400000">
            <a:off x="4883846" y="186470"/>
            <a:ext cx="285984" cy="13791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73757733-04ED-223C-4ABE-755925953414}"/>
              </a:ext>
            </a:extLst>
          </p:cNvPr>
          <p:cNvSpPr txBox="1"/>
          <p:nvPr/>
        </p:nvSpPr>
        <p:spPr>
          <a:xfrm>
            <a:off x="4461619" y="3015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Theme 1</a:t>
            </a:r>
            <a:endParaRPr lang="sk-SK" b="1" dirty="0"/>
          </a:p>
        </p:txBody>
      </p:sp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76436BCE-6921-30E8-D970-4EB93D1D3C3C}"/>
              </a:ext>
            </a:extLst>
          </p:cNvPr>
          <p:cNvSpPr/>
          <p:nvPr/>
        </p:nvSpPr>
        <p:spPr>
          <a:xfrm rot="19699198">
            <a:off x="3266247" y="2054459"/>
            <a:ext cx="809325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939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BFE0A-0DE0-C959-6B5D-940F7375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3" y="321165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Themes</a:t>
            </a:r>
            <a:r>
              <a:rPr lang="sk-SK" sz="5400" b="1" dirty="0"/>
              <a:t> DOC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2EECF4E-61E2-A6D2-8E9C-A2971DB5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9"/>
          <a:stretch/>
        </p:blipFill>
        <p:spPr>
          <a:xfrm>
            <a:off x="0" y="1710008"/>
            <a:ext cx="12192000" cy="343798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A0D34B1-FFA1-ADA6-4E20-19D2808200F6}"/>
              </a:ext>
            </a:extLst>
          </p:cNvPr>
          <p:cNvSpPr txBox="1"/>
          <p:nvPr/>
        </p:nvSpPr>
        <p:spPr>
          <a:xfrm>
            <a:off x="3261034" y="5890504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38448020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996955-66D8-D750-4E56-0712D483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D3BD4FD-86CB-12F9-D58A-F8D18792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420"/>
            <a:ext cx="12192000" cy="414178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B154557-A79D-81A8-3C03-E04221575A68}"/>
              </a:ext>
            </a:extLst>
          </p:cNvPr>
          <p:cNvSpPr txBox="1">
            <a:spLocks/>
          </p:cNvSpPr>
          <p:nvPr/>
        </p:nvSpPr>
        <p:spPr>
          <a:xfrm>
            <a:off x="401173" y="32116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 dirty="0" err="1"/>
              <a:t>Themes</a:t>
            </a:r>
            <a:r>
              <a:rPr lang="sk-SK" sz="5400" b="1" dirty="0"/>
              <a:t> UML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7A54C43-22F7-3A73-180C-51ECA232D7C9}"/>
              </a:ext>
            </a:extLst>
          </p:cNvPr>
          <p:cNvSpPr txBox="1"/>
          <p:nvPr/>
        </p:nvSpPr>
        <p:spPr>
          <a:xfrm>
            <a:off x="3126022" y="6103365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247978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BF048-CC4A-A49C-974D-B2A2110D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07" y="149167"/>
            <a:ext cx="10510259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Dynamically</a:t>
            </a:r>
            <a:r>
              <a:rPr lang="sk-SK" sz="5400" b="1" dirty="0"/>
              <a:t> </a:t>
            </a:r>
            <a:r>
              <a:rPr lang="sk-SK" sz="5400" b="1" dirty="0" err="1"/>
              <a:t>extending</a:t>
            </a:r>
            <a:r>
              <a:rPr lang="sk-SK" sz="5400" b="1" dirty="0"/>
              <a:t> </a:t>
            </a:r>
            <a:r>
              <a:rPr lang="en-US" sz="5400" b="1" dirty="0"/>
              <a:t>class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AE425B-5AE1-5C72-DE50-F93F92EF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4" y="1674875"/>
            <a:ext cx="3471219" cy="3221483"/>
          </a:xfrm>
        </p:spPr>
        <p:txBody>
          <a:bodyPr/>
          <a:lstStyle/>
          <a:p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>
                <a:solidFill>
                  <a:srgbClr val="00B0F0"/>
                </a:solidFill>
              </a:rPr>
              <a:t>VerticePair</a:t>
            </a:r>
            <a:r>
              <a:rPr lang="sk-SK" dirty="0"/>
              <a:t> {		</a:t>
            </a:r>
          </a:p>
          <a:p>
            <a:pPr lvl="1"/>
            <a:r>
              <a:rPr lang="sk-SK" dirty="0" err="1"/>
              <a:t>constructor</a:t>
            </a:r>
            <a:r>
              <a:rPr lang="sk-SK" dirty="0"/>
              <a:t>(x, y) {		</a:t>
            </a:r>
          </a:p>
          <a:p>
            <a:pPr lvl="2"/>
            <a:r>
              <a:rPr lang="sk-SK" dirty="0" err="1"/>
              <a:t>this.x</a:t>
            </a:r>
            <a:r>
              <a:rPr lang="sk-SK" dirty="0"/>
              <a:t> = x;		</a:t>
            </a:r>
          </a:p>
          <a:p>
            <a:pPr lvl="2"/>
            <a:r>
              <a:rPr lang="sk-SK" dirty="0" err="1"/>
              <a:t>this.y</a:t>
            </a:r>
            <a:r>
              <a:rPr lang="sk-SK" dirty="0"/>
              <a:t> = y;	</a:t>
            </a:r>
          </a:p>
          <a:p>
            <a:pPr lvl="1"/>
            <a:r>
              <a:rPr lang="sk-SK" dirty="0"/>
              <a:t>}		</a:t>
            </a:r>
          </a:p>
          <a:p>
            <a:pPr lvl="1"/>
            <a:r>
              <a:rPr lang="sk-SK" dirty="0" err="1"/>
              <a:t>getX</a:t>
            </a:r>
            <a:r>
              <a:rPr lang="sk-SK" dirty="0"/>
              <a:t>() { 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this.x</a:t>
            </a:r>
            <a:r>
              <a:rPr lang="sk-SK" dirty="0"/>
              <a:t>; }	</a:t>
            </a:r>
          </a:p>
          <a:p>
            <a:pPr lvl="1"/>
            <a:r>
              <a:rPr lang="sk-SK" dirty="0" err="1"/>
              <a:t>getY</a:t>
            </a:r>
            <a:r>
              <a:rPr lang="sk-SK" dirty="0"/>
              <a:t>() { 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this.y</a:t>
            </a:r>
            <a:r>
              <a:rPr lang="sk-SK" dirty="0"/>
              <a:t>; }	</a:t>
            </a:r>
          </a:p>
          <a:p>
            <a:r>
              <a:rPr lang="sk-SK" dirty="0"/>
              <a:t>}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E69712DD-2AD2-05D9-8B30-11A543C54A27}"/>
              </a:ext>
            </a:extLst>
          </p:cNvPr>
          <p:cNvSpPr txBox="1">
            <a:spLocks/>
          </p:cNvSpPr>
          <p:nvPr/>
        </p:nvSpPr>
        <p:spPr>
          <a:xfrm>
            <a:off x="4634620" y="2365097"/>
            <a:ext cx="3471219" cy="322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6C11B67-A7D5-2EDE-2709-880529C4C87B}"/>
              </a:ext>
            </a:extLst>
          </p:cNvPr>
          <p:cNvSpPr txBox="1"/>
          <p:nvPr/>
        </p:nvSpPr>
        <p:spPr>
          <a:xfrm>
            <a:off x="5339697" y="2221562"/>
            <a:ext cx="5532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var </a:t>
            </a:r>
            <a:r>
              <a:rPr lang="sk-SK" dirty="0" err="1"/>
              <a:t>verticePair</a:t>
            </a:r>
            <a:r>
              <a:rPr lang="sk-SK" dirty="0"/>
              <a:t> = new </a:t>
            </a:r>
            <a:r>
              <a:rPr lang="sk-SK" dirty="0" err="1"/>
              <a:t>VerticePair</a:t>
            </a:r>
            <a:r>
              <a:rPr lang="sk-SK" dirty="0"/>
              <a:t>(5, 6);</a:t>
            </a:r>
          </a:p>
          <a:p>
            <a:r>
              <a:rPr lang="sk-SK" dirty="0"/>
              <a:t>var </a:t>
            </a:r>
            <a:r>
              <a:rPr lang="sk-SK" dirty="0" err="1"/>
              <a:t>newX</a:t>
            </a:r>
            <a:r>
              <a:rPr lang="sk-SK" dirty="0"/>
              <a:t> = </a:t>
            </a:r>
            <a:r>
              <a:rPr lang="sk-SK" dirty="0" err="1"/>
              <a:t>verticePair.x</a:t>
            </a:r>
            <a:r>
              <a:rPr lang="sk-SK" dirty="0"/>
              <a:t>;</a:t>
            </a:r>
          </a:p>
          <a:p>
            <a:r>
              <a:rPr lang="sk-SK" dirty="0"/>
              <a:t>console.log(</a:t>
            </a:r>
            <a:r>
              <a:rPr lang="sk-SK" dirty="0" err="1"/>
              <a:t>newX</a:t>
            </a:r>
            <a:r>
              <a:rPr lang="sk-SK" dirty="0"/>
              <a:t>); //</a:t>
            </a:r>
            <a:r>
              <a:rPr lang="sk-SK" dirty="0" err="1"/>
              <a:t>newX</a:t>
            </a:r>
            <a:r>
              <a:rPr lang="sk-SK" dirty="0"/>
              <a:t> </a:t>
            </a:r>
            <a:r>
              <a:rPr lang="en-US" dirty="0"/>
              <a:t>//(or) </a:t>
            </a:r>
            <a:r>
              <a:rPr lang="sk-SK" dirty="0"/>
              <a:t>//to </a:t>
            </a:r>
            <a:r>
              <a:rPr lang="sk-SK" dirty="0" err="1"/>
              <a:t>prints</a:t>
            </a:r>
            <a:r>
              <a:rPr lang="sk-SK" dirty="0"/>
              <a:t> </a:t>
            </a:r>
            <a:r>
              <a:rPr lang="sk-SK" dirty="0" err="1"/>
              <a:t>newX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02561F7-37B1-E792-298B-CED5073DECD6}"/>
              </a:ext>
            </a:extLst>
          </p:cNvPr>
          <p:cNvSpPr txBox="1"/>
          <p:nvPr/>
        </p:nvSpPr>
        <p:spPr>
          <a:xfrm>
            <a:off x="4957257" y="3711821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3. Extending class dynamically</a:t>
            </a:r>
            <a:endParaRPr lang="sk-SK" sz="36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53C5989-4043-2114-5C72-6DA8A08619E4}"/>
              </a:ext>
            </a:extLst>
          </p:cNvPr>
          <p:cNvSpPr txBox="1"/>
          <p:nvPr/>
        </p:nvSpPr>
        <p:spPr>
          <a:xfrm>
            <a:off x="4347313" y="4447675"/>
            <a:ext cx="741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-possibly with new features… that can be then evolved independently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42AACC2-787B-CDD1-3FFA-7DF0CA107E0B}"/>
              </a:ext>
            </a:extLst>
          </p:cNvPr>
          <p:cNvSpPr txBox="1"/>
          <p:nvPr/>
        </p:nvSpPr>
        <p:spPr>
          <a:xfrm>
            <a:off x="582647" y="4925081"/>
            <a:ext cx="114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VerticePair</a:t>
            </a:r>
            <a:r>
              <a:rPr lang="en-US" dirty="0" err="1"/>
              <a:t>.</a:t>
            </a:r>
            <a:r>
              <a:rPr lang="en-US" b="1" dirty="0" err="1"/>
              <a:t>prototype.</a:t>
            </a:r>
            <a:r>
              <a:rPr lang="en-US" dirty="0" err="1">
                <a:solidFill>
                  <a:srgbClr val="FF0000"/>
                </a:solidFill>
              </a:rPr>
              <a:t>checkPoint</a:t>
            </a:r>
            <a:r>
              <a:rPr lang="en-US" dirty="0"/>
              <a:t> = function() { if (</a:t>
            </a:r>
            <a:r>
              <a:rPr lang="en-US" dirty="0" err="1"/>
              <a:t>this.x</a:t>
            </a:r>
            <a:r>
              <a:rPr lang="en-US" dirty="0"/>
              <a:t> &gt; 2) { throw new Error('Coordinate X is greater!');} }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58CAF9A-136F-C895-5FE6-0B208EB4FF25}"/>
              </a:ext>
            </a:extLst>
          </p:cNvPr>
          <p:cNvSpPr txBox="1"/>
          <p:nvPr/>
        </p:nvSpPr>
        <p:spPr>
          <a:xfrm>
            <a:off x="723796" y="6381207"/>
            <a:ext cx="28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verticePair.</a:t>
            </a:r>
            <a:r>
              <a:rPr lang="en-US" b="1" dirty="0" err="1">
                <a:solidFill>
                  <a:srgbClr val="FF0000"/>
                </a:solidFill>
              </a:rPr>
              <a:t>checkPoint</a:t>
            </a:r>
            <a:r>
              <a:rPr lang="en-US" b="1" dirty="0">
                <a:solidFill>
                  <a:srgbClr val="FF0000"/>
                </a:solidFill>
              </a:rPr>
              <a:t>();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31AE475-5A6B-502D-E522-5DCC7D35CC54}"/>
              </a:ext>
            </a:extLst>
          </p:cNvPr>
          <p:cNvSpPr txBox="1"/>
          <p:nvPr/>
        </p:nvSpPr>
        <p:spPr>
          <a:xfrm>
            <a:off x="195033" y="1053330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Declaring class</a:t>
            </a:r>
            <a:endParaRPr lang="sk-SK" sz="36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E2F1462-E1EC-6211-1AF4-03B69DE8B308}"/>
              </a:ext>
            </a:extLst>
          </p:cNvPr>
          <p:cNvSpPr txBox="1"/>
          <p:nvPr/>
        </p:nvSpPr>
        <p:spPr>
          <a:xfrm>
            <a:off x="4957257" y="1629243"/>
            <a:ext cx="461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Instantiating class</a:t>
            </a:r>
            <a:endParaRPr lang="sk-SK" sz="36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30A6162-5E91-425F-6869-1C2854BCF69C}"/>
              </a:ext>
            </a:extLst>
          </p:cNvPr>
          <p:cNvSpPr txBox="1"/>
          <p:nvPr/>
        </p:nvSpPr>
        <p:spPr>
          <a:xfrm>
            <a:off x="482424" y="5694654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4. Using the extension</a:t>
            </a:r>
            <a:endParaRPr lang="sk-SK" sz="3600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C2A1A00-F0C8-2AEC-3946-5684C5DE0CA7}"/>
              </a:ext>
            </a:extLst>
          </p:cNvPr>
          <p:cNvSpPr txBox="1"/>
          <p:nvPr/>
        </p:nvSpPr>
        <p:spPr>
          <a:xfrm>
            <a:off x="6744605" y="1007163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Prototype-</a:t>
            </a:r>
            <a:r>
              <a:rPr lang="sk-SK" sz="2800" b="1" dirty="0" err="1"/>
              <a:t>based</a:t>
            </a:r>
            <a:r>
              <a:rPr lang="sk-SK" sz="2800" b="1" dirty="0"/>
              <a:t> </a:t>
            </a:r>
            <a:r>
              <a:rPr lang="sk-SK" sz="2800" b="1" dirty="0" err="1"/>
              <a:t>programming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5969713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41AE9-28E9-081E-E3D2-09B9622F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028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b="1" dirty="0" err="1"/>
              <a:t>Code</a:t>
            </a: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345FF7-E6E9-20C0-BDFC-046D3330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01" y="2000634"/>
            <a:ext cx="11314194" cy="4445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BankingSystem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     </a:t>
            </a: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dirty="0" err="1"/>
              <a:t>makeTransaction</a:t>
            </a:r>
            <a:r>
              <a:rPr lang="sk-SK" dirty="0"/>
              <a:t>(</a:t>
            </a:r>
            <a:r>
              <a:rPr lang="sk-SK" dirty="0" err="1"/>
              <a:t>BankEntity</a:t>
            </a:r>
            <a:r>
              <a:rPr lang="sk-SK" dirty="0"/>
              <a:t> </a:t>
            </a:r>
            <a:r>
              <a:rPr lang="sk-SK" dirty="0" err="1"/>
              <a:t>source</a:t>
            </a:r>
            <a:r>
              <a:rPr lang="sk-SK" dirty="0"/>
              <a:t>, </a:t>
            </a:r>
            <a:r>
              <a:rPr lang="sk-SK" dirty="0" err="1"/>
              <a:t>BankEntity</a:t>
            </a:r>
            <a:r>
              <a:rPr lang="sk-SK" dirty="0"/>
              <a:t> </a:t>
            </a:r>
            <a:r>
              <a:rPr lang="sk-SK" dirty="0" err="1"/>
              <a:t>target</a:t>
            </a:r>
            <a:r>
              <a:rPr lang="sk-SK" dirty="0"/>
              <a:t>, </a:t>
            </a:r>
            <a:r>
              <a:rPr lang="sk-SK" dirty="0" err="1"/>
              <a:t>int</a:t>
            </a:r>
            <a:r>
              <a:rPr lang="sk-SK" dirty="0"/>
              <a:t> </a:t>
            </a:r>
            <a:r>
              <a:rPr lang="sk-SK" dirty="0" err="1"/>
              <a:t>ammount</a:t>
            </a:r>
            <a:r>
              <a:rPr lang="sk-SK" dirty="0"/>
              <a:t>, </a:t>
            </a:r>
            <a:r>
              <a:rPr lang="sk-SK" dirty="0" err="1"/>
              <a:t>Currency</a:t>
            </a:r>
            <a:r>
              <a:rPr lang="sk-SK" dirty="0"/>
              <a:t> </a:t>
            </a:r>
            <a:r>
              <a:rPr lang="sk-SK" dirty="0" err="1"/>
              <a:t>currency</a:t>
            </a:r>
            <a:r>
              <a:rPr lang="sk-SK" dirty="0"/>
              <a:t>) {</a:t>
            </a:r>
          </a:p>
          <a:p>
            <a:pPr marL="0" indent="0">
              <a:buNone/>
            </a:pPr>
            <a:r>
              <a:rPr lang="sk-SK" dirty="0"/>
              <a:t>     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class</a:t>
            </a:r>
            <a:r>
              <a:rPr lang="sk-SK" b="1" dirty="0"/>
              <a:t> </a:t>
            </a:r>
            <a:r>
              <a:rPr lang="sk-SK" dirty="0" err="1"/>
              <a:t>TransactionManager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public</a:t>
            </a:r>
            <a:r>
              <a:rPr lang="sk-SK" b="1" dirty="0"/>
              <a:t> List&lt;</a:t>
            </a:r>
            <a:r>
              <a:rPr lang="sk-SK" b="1" dirty="0" err="1"/>
              <a:t>Object</a:t>
            </a:r>
            <a:r>
              <a:rPr lang="sk-SK" b="1" dirty="0"/>
              <a:t>&gt; </a:t>
            </a:r>
            <a:r>
              <a:rPr lang="sk-SK" dirty="0" err="1"/>
              <a:t>transactionsToBeAuthorized</a:t>
            </a:r>
            <a:r>
              <a:rPr lang="sk-SK" dirty="0"/>
              <a:t>;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dirty="0" err="1"/>
              <a:t>TransactionManager</a:t>
            </a:r>
            <a:r>
              <a:rPr lang="sk-SK" dirty="0"/>
              <a:t> </a:t>
            </a:r>
            <a:r>
              <a:rPr lang="sk-SK" dirty="0" err="1"/>
              <a:t>getTransactionManager</a:t>
            </a:r>
            <a:r>
              <a:rPr lang="sk-SK" dirty="0"/>
              <a:t>() {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    </a:t>
            </a:r>
            <a:r>
              <a:rPr lang="sk-SK" b="1" dirty="0" err="1"/>
              <a:t>void</a:t>
            </a:r>
            <a:r>
              <a:rPr lang="sk-SK" dirty="0"/>
              <a:t> </a:t>
            </a:r>
            <a:r>
              <a:rPr lang="sk-SK" dirty="0" err="1"/>
              <a:t>addTransaction</a:t>
            </a:r>
            <a:r>
              <a:rPr lang="sk-SK" dirty="0"/>
              <a:t>(</a:t>
            </a:r>
            <a:r>
              <a:rPr lang="sk-SK" dirty="0" err="1"/>
              <a:t>transaction</a:t>
            </a:r>
            <a:r>
              <a:rPr lang="sk-SK" dirty="0"/>
              <a:t>) {</a:t>
            </a:r>
          </a:p>
          <a:p>
            <a:pPr marL="0" indent="0">
              <a:buNone/>
            </a:pPr>
            <a:r>
              <a:rPr lang="sk-SK" dirty="0"/>
              <a:t>     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D409AD9-3217-6FAD-97FF-5A4A61AEBAC5}"/>
              </a:ext>
            </a:extLst>
          </p:cNvPr>
          <p:cNvSpPr txBox="1"/>
          <p:nvPr/>
        </p:nvSpPr>
        <p:spPr>
          <a:xfrm>
            <a:off x="3294220" y="5987672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</p:spTree>
    <p:extLst>
      <p:ext uri="{BB962C8B-B14F-4D97-AF65-F5344CB8AC3E}">
        <p14:creationId xmlns:p14="http://schemas.microsoft.com/office/powerpoint/2010/main" val="41885074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6E431D-6542-4385-F8DF-E12C1C40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87" y="481747"/>
            <a:ext cx="11117812" cy="5234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err="1"/>
              <a:t>public</a:t>
            </a:r>
            <a:r>
              <a:rPr lang="sk-SK" b="1" dirty="0"/>
              <a:t> </a:t>
            </a:r>
            <a:r>
              <a:rPr lang="sk-SK" b="1" dirty="0" err="1"/>
              <a:t>aspect</a:t>
            </a:r>
            <a:r>
              <a:rPr lang="sk-SK" b="1" dirty="0"/>
              <a:t> </a:t>
            </a:r>
            <a:r>
              <a:rPr lang="sk-SK" dirty="0" err="1"/>
              <a:t>TransactionAdditionalAuthorization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      //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arguments</a:t>
            </a:r>
            <a:r>
              <a:rPr lang="sk-SK" dirty="0"/>
              <a:t> </a:t>
            </a:r>
            <a:r>
              <a:rPr lang="sk-SK" dirty="0" err="1"/>
              <a:t>might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captured</a:t>
            </a:r>
            <a:r>
              <a:rPr lang="sk-SK" dirty="0"/>
              <a:t>, </a:t>
            </a:r>
            <a:r>
              <a:rPr lang="sk-SK" dirty="0" err="1"/>
              <a:t>too</a:t>
            </a:r>
            <a:r>
              <a:rPr lang="sk-SK" dirty="0"/>
              <a:t>, so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authorizer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make</a:t>
            </a:r>
            <a:r>
              <a:rPr lang="sk-SK" dirty="0"/>
              <a:t> a </a:t>
            </a:r>
            <a:r>
              <a:rPr lang="sk-SK" dirty="0" err="1"/>
              <a:t>qualified</a:t>
            </a:r>
            <a:r>
              <a:rPr lang="sk-SK" dirty="0"/>
              <a:t> </a:t>
            </a:r>
            <a:r>
              <a:rPr lang="sk-SK" dirty="0" err="1"/>
              <a:t>decision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</a:t>
            </a:r>
            <a:r>
              <a:rPr lang="sk-SK" b="1" dirty="0" err="1"/>
              <a:t>void</a:t>
            </a:r>
            <a:r>
              <a:rPr lang="sk-SK" b="1" dirty="0"/>
              <a:t> </a:t>
            </a:r>
            <a:r>
              <a:rPr lang="sk-SK" b="1" dirty="0" err="1"/>
              <a:t>around</a:t>
            </a:r>
            <a:r>
              <a:rPr lang="sk-SK" dirty="0"/>
              <a:t>(</a:t>
            </a:r>
            <a:r>
              <a:rPr lang="sk-SK" b="1" dirty="0" err="1"/>
              <a:t>int</a:t>
            </a:r>
            <a:r>
              <a:rPr lang="sk-SK" b="1" dirty="0"/>
              <a:t> </a:t>
            </a:r>
            <a:r>
              <a:rPr lang="sk-SK" dirty="0" err="1"/>
              <a:t>ammount</a:t>
            </a:r>
            <a:r>
              <a:rPr lang="sk-SK" dirty="0"/>
              <a:t>): </a:t>
            </a:r>
            <a:r>
              <a:rPr lang="sk-SK" b="1" dirty="0" err="1">
                <a:solidFill>
                  <a:srgbClr val="FFC000"/>
                </a:solidFill>
              </a:rPr>
              <a:t>call</a:t>
            </a:r>
            <a:r>
              <a:rPr lang="sk-SK" b="1" dirty="0">
                <a:solidFill>
                  <a:srgbClr val="FFC000"/>
                </a:solidFill>
              </a:rPr>
              <a:t>(</a:t>
            </a:r>
            <a:r>
              <a:rPr lang="sk-SK" b="1" dirty="0" err="1">
                <a:solidFill>
                  <a:srgbClr val="FFC000"/>
                </a:solidFill>
              </a:rPr>
              <a:t>void</a:t>
            </a:r>
            <a:r>
              <a:rPr lang="sk-SK" b="1" dirty="0">
                <a:solidFill>
                  <a:srgbClr val="FFC000"/>
                </a:solidFill>
              </a:rPr>
              <a:t> </a:t>
            </a:r>
            <a:r>
              <a:rPr lang="sk-SK" b="1" dirty="0" err="1">
                <a:solidFill>
                  <a:srgbClr val="FFC000"/>
                </a:solidFill>
              </a:rPr>
              <a:t>BankingSystem.makeTransaction</a:t>
            </a:r>
            <a:r>
              <a:rPr lang="sk-SK" b="1" dirty="0">
                <a:solidFill>
                  <a:srgbClr val="FFC000"/>
                </a:solidFill>
              </a:rPr>
              <a:t>(..)) &amp;&amp; </a:t>
            </a:r>
            <a:r>
              <a:rPr lang="sk-SK" b="1" dirty="0" err="1">
                <a:solidFill>
                  <a:srgbClr val="FFC000"/>
                </a:solidFill>
              </a:rPr>
              <a:t>args</a:t>
            </a:r>
            <a:r>
              <a:rPr lang="sk-SK" b="1" dirty="0">
                <a:solidFill>
                  <a:srgbClr val="FFC000"/>
                </a:solidFill>
              </a:rPr>
              <a:t>(*, *, </a:t>
            </a:r>
            <a:r>
              <a:rPr lang="sk-SK" b="1" dirty="0" err="1">
                <a:solidFill>
                  <a:srgbClr val="FFC000"/>
                </a:solidFill>
              </a:rPr>
              <a:t>ammount</a:t>
            </a:r>
            <a:r>
              <a:rPr lang="sk-SK" b="1" dirty="0">
                <a:solidFill>
                  <a:srgbClr val="FFC000"/>
                </a:solidFill>
              </a:rPr>
              <a:t>, *)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              </a:t>
            </a:r>
            <a:r>
              <a:rPr lang="sk-SK" b="1" dirty="0"/>
              <a:t> </a:t>
            </a:r>
            <a:r>
              <a:rPr lang="sk-SK" b="1" dirty="0" err="1"/>
              <a:t>if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transaction.getAmmount</a:t>
            </a:r>
            <a:r>
              <a:rPr lang="sk-SK" dirty="0"/>
              <a:t>() &lt; 10000)</a:t>
            </a:r>
          </a:p>
          <a:p>
            <a:pPr marL="0" indent="0">
              <a:buNone/>
            </a:pPr>
            <a:r>
              <a:rPr lang="sk-SK" dirty="0"/>
              <a:t>                      </a:t>
            </a:r>
            <a:r>
              <a:rPr lang="sk-SK" b="1" dirty="0" err="1">
                <a:solidFill>
                  <a:srgbClr val="FF0000"/>
                </a:solidFill>
              </a:rPr>
              <a:t>proceed</a:t>
            </a:r>
            <a:r>
              <a:rPr lang="sk-SK" b="1" dirty="0">
                <a:solidFill>
                  <a:srgbClr val="FF0000"/>
                </a:solidFill>
              </a:rPr>
              <a:t>(</a:t>
            </a:r>
            <a:r>
              <a:rPr lang="sk-SK" b="1" dirty="0" err="1">
                <a:solidFill>
                  <a:srgbClr val="FF0000"/>
                </a:solidFill>
              </a:rPr>
              <a:t>ammount</a:t>
            </a:r>
            <a:r>
              <a:rPr lang="sk-SK" b="1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r>
              <a:rPr lang="sk-SK" dirty="0"/>
              <a:t>              </a:t>
            </a:r>
            <a:r>
              <a:rPr lang="sk-SK" b="1" dirty="0" err="1"/>
              <a:t>else</a:t>
            </a:r>
            <a:r>
              <a:rPr lang="sk-SK" dirty="0"/>
              <a:t> {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dirty="0" err="1"/>
              <a:t>TransactionManager.getTransactionManager</a:t>
            </a:r>
            <a:r>
              <a:rPr lang="sk-SK" dirty="0"/>
              <a:t>().</a:t>
            </a:r>
            <a:r>
              <a:rPr lang="sk-SK" dirty="0" err="1"/>
              <a:t>addTransaction</a:t>
            </a:r>
            <a:r>
              <a:rPr lang="sk-SK" dirty="0"/>
              <a:t>(</a:t>
            </a:r>
            <a:r>
              <a:rPr lang="sk-SK" b="1" dirty="0">
                <a:solidFill>
                  <a:srgbClr val="00B050"/>
                </a:solidFill>
              </a:rPr>
              <a:t>new </a:t>
            </a:r>
            <a:r>
              <a:rPr lang="sk-SK" b="1" dirty="0" err="1">
                <a:solidFill>
                  <a:srgbClr val="00B050"/>
                </a:solidFill>
              </a:rPr>
              <a:t>Runnable</a:t>
            </a:r>
            <a:r>
              <a:rPr lang="sk-SK" b="1" dirty="0">
                <a:solidFill>
                  <a:srgbClr val="00B050"/>
                </a:solidFill>
              </a:rPr>
              <a:t>() {</a:t>
            </a:r>
          </a:p>
          <a:p>
            <a:pPr marL="0" indent="0">
              <a:buNone/>
            </a:pPr>
            <a:r>
              <a:rPr lang="sk-SK" dirty="0"/>
              <a:t>			</a:t>
            </a:r>
            <a:r>
              <a:rPr lang="sk-SK" b="1" dirty="0" err="1">
                <a:solidFill>
                  <a:srgbClr val="7030A0"/>
                </a:solidFill>
              </a:rPr>
              <a:t>public</a:t>
            </a: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b="1" dirty="0" err="1">
                <a:solidFill>
                  <a:srgbClr val="7030A0"/>
                </a:solidFill>
              </a:rPr>
              <a:t>void</a:t>
            </a:r>
            <a:r>
              <a:rPr lang="sk-SK" b="1" dirty="0">
                <a:solidFill>
                  <a:srgbClr val="7030A0"/>
                </a:solidFill>
              </a:rPr>
              <a:t> run() {</a:t>
            </a:r>
          </a:p>
          <a:p>
            <a:pPr marL="0" indent="0">
              <a:buNone/>
            </a:pPr>
            <a:r>
              <a:rPr lang="sk-SK" b="1" dirty="0">
                <a:solidFill>
                  <a:srgbClr val="7030A0"/>
                </a:solidFill>
              </a:rPr>
              <a:t>                             </a:t>
            </a:r>
            <a:r>
              <a:rPr lang="sk-SK" b="1" dirty="0" err="1">
                <a:solidFill>
                  <a:srgbClr val="7030A0"/>
                </a:solidFill>
              </a:rPr>
              <a:t>proceed</a:t>
            </a:r>
            <a:r>
              <a:rPr lang="sk-SK" b="1" dirty="0">
                <a:solidFill>
                  <a:srgbClr val="7030A0"/>
                </a:solidFill>
              </a:rPr>
              <a:t>(</a:t>
            </a:r>
            <a:r>
              <a:rPr lang="sk-SK" b="1" dirty="0" err="1">
                <a:solidFill>
                  <a:srgbClr val="7030A0"/>
                </a:solidFill>
              </a:rPr>
              <a:t>ammount</a:t>
            </a:r>
            <a:r>
              <a:rPr lang="sk-SK" b="1" dirty="0">
                <a:solidFill>
                  <a:srgbClr val="7030A0"/>
                </a:solidFill>
              </a:rPr>
              <a:t>);</a:t>
            </a:r>
          </a:p>
          <a:p>
            <a:pPr marL="0" indent="0">
              <a:buNone/>
            </a:pPr>
            <a:r>
              <a:rPr lang="sk-SK" b="1" dirty="0">
                <a:solidFill>
                  <a:srgbClr val="7030A0"/>
                </a:solidFill>
              </a:rPr>
              <a:t>			}</a:t>
            </a:r>
          </a:p>
          <a:p>
            <a:pPr marL="0" indent="0">
              <a:buNone/>
            </a:pPr>
            <a:r>
              <a:rPr lang="sk-SK" dirty="0"/>
              <a:t>		</a:t>
            </a:r>
            <a:r>
              <a:rPr lang="sk-SK" b="1" dirty="0">
                <a:solidFill>
                  <a:srgbClr val="00B050"/>
                </a:solidFill>
              </a:rPr>
              <a:t>}</a:t>
            </a:r>
            <a:r>
              <a:rPr lang="sk-SK" dirty="0"/>
              <a:t>);</a:t>
            </a:r>
          </a:p>
          <a:p>
            <a:pPr marL="0" indent="0">
              <a:buNone/>
            </a:pPr>
            <a:r>
              <a:rPr lang="sk-SK" dirty="0"/>
              <a:t>     	 }</a:t>
            </a:r>
          </a:p>
          <a:p>
            <a:pPr marL="0" indent="0">
              <a:buNone/>
            </a:pPr>
            <a:r>
              <a:rPr lang="sk-SK" dirty="0"/>
              <a:t>    }</a:t>
            </a:r>
          </a:p>
          <a:p>
            <a:pPr marL="0" indent="0">
              <a:buNone/>
            </a:pPr>
            <a:r>
              <a:rPr lang="sk-SK" dirty="0"/>
              <a:t>}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75A7D99-6C55-C5CF-D9FD-DBDF0F70CCD1}"/>
              </a:ext>
            </a:extLst>
          </p:cNvPr>
          <p:cNvSpPr txBox="1"/>
          <p:nvPr/>
        </p:nvSpPr>
        <p:spPr>
          <a:xfrm>
            <a:off x="3439005" y="5840385"/>
            <a:ext cx="8525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Source</a:t>
            </a:r>
            <a:r>
              <a:rPr lang="sk-SK" dirty="0"/>
              <a:t>: </a:t>
            </a:r>
            <a:r>
              <a:rPr lang="en-US" dirty="0"/>
              <a:t>V</a:t>
            </a:r>
            <a:r>
              <a:rPr lang="sk-SK" dirty="0" err="1"/>
              <a:t>alentino</a:t>
            </a:r>
            <a:r>
              <a:rPr lang="sk-SK" dirty="0"/>
              <a:t> </a:t>
            </a:r>
            <a:r>
              <a:rPr lang="sk-SK" dirty="0" err="1"/>
              <a:t>Vrani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+mj-lt"/>
              </a:rPr>
              <a:t>ć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sk-SK" dirty="0"/>
              <a:t>https://drive.google.com/drive/folders/1hSmIkd4p2texXMqXPrKjR15ljkIAmMU5</a:t>
            </a:r>
          </a:p>
        </p:txBody>
      </p:sp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6C00673E-BCBD-8328-920F-62F0EA2ABE7E}"/>
              </a:ext>
            </a:extLst>
          </p:cNvPr>
          <p:cNvSpPr/>
          <p:nvPr/>
        </p:nvSpPr>
        <p:spPr>
          <a:xfrm rot="13358774">
            <a:off x="4694547" y="3665182"/>
            <a:ext cx="872182" cy="448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E2329EC-C17F-3F5E-F92E-4496B16C4619}"/>
              </a:ext>
            </a:extLst>
          </p:cNvPr>
          <p:cNvSpPr txBox="1"/>
          <p:nvPr/>
        </p:nvSpPr>
        <p:spPr>
          <a:xfrm>
            <a:off x="4504779" y="4192623"/>
            <a:ext cx="46666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Application of </a:t>
            </a:r>
          </a:p>
          <a:p>
            <a:r>
              <a:rPr lang="en-US" sz="3200" b="1" dirty="0"/>
              <a:t>Proceed object pattern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11137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2642-5DFB-4FBD-2782-69783993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25" y="1735471"/>
            <a:ext cx="8596668" cy="1320800"/>
          </a:xfrm>
        </p:spPr>
        <p:txBody>
          <a:bodyPr>
            <a:noAutofit/>
          </a:bodyPr>
          <a:lstStyle/>
          <a:p>
            <a:r>
              <a:rPr lang="en-US" sz="8800" b="1" dirty="0"/>
              <a:t>JPDD</a:t>
            </a:r>
            <a:endParaRPr lang="sk-SK" sz="8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4B8F45-6A66-E59B-00F4-21694756D301}"/>
              </a:ext>
            </a:extLst>
          </p:cNvPr>
          <p:cNvSpPr txBox="1">
            <a:spLocks/>
          </p:cNvSpPr>
          <p:nvPr/>
        </p:nvSpPr>
        <p:spPr>
          <a:xfrm>
            <a:off x="1825933" y="305627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Join Point Designation Diagrams</a:t>
            </a:r>
            <a:endParaRPr lang="sk-SK" sz="2800" b="1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BD3C01BA-41D8-2F79-551B-FC36B2EA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85" y="3835756"/>
            <a:ext cx="8596668" cy="3880773"/>
          </a:xfrm>
        </p:spPr>
        <p:txBody>
          <a:bodyPr/>
          <a:lstStyle/>
          <a:p>
            <a:r>
              <a:rPr lang="en-US" dirty="0"/>
              <a:t>To determine join points</a:t>
            </a:r>
          </a:p>
          <a:p>
            <a:r>
              <a:rPr lang="en-US" dirty="0"/>
              <a:t>Graphical notation to expressed join points</a:t>
            </a:r>
          </a:p>
          <a:p>
            <a:r>
              <a:rPr lang="en-US" dirty="0"/>
              <a:t>Query models in broader sense: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activity diagrams, state diagrams, structural and sequence diagrams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DD9C2D0-E168-7F0E-FDD9-0F3FCE1E985F}"/>
              </a:ext>
            </a:extLst>
          </p:cNvPr>
          <p:cNvSpPr txBox="1"/>
          <p:nvPr/>
        </p:nvSpPr>
        <p:spPr>
          <a:xfrm>
            <a:off x="2389780" y="5082968"/>
            <a:ext cx="7916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7V. </a:t>
            </a:r>
            <a:r>
              <a:rPr lang="sk-SK" dirty="0" err="1"/>
              <a:t>Stricker</a:t>
            </a:r>
            <a:r>
              <a:rPr lang="sk-SK" dirty="0"/>
              <a:t>, S. </a:t>
            </a:r>
            <a:r>
              <a:rPr lang="sk-SK" dirty="0" err="1"/>
              <a:t>Hanenberg</a:t>
            </a:r>
            <a:r>
              <a:rPr lang="sk-SK" dirty="0"/>
              <a:t>, and D. </a:t>
            </a:r>
            <a:r>
              <a:rPr lang="sk-SK" dirty="0" err="1"/>
              <a:t>Stein</a:t>
            </a:r>
            <a:r>
              <a:rPr lang="sk-SK" dirty="0"/>
              <a:t>. </a:t>
            </a:r>
            <a:r>
              <a:rPr lang="sk-SK" dirty="0" err="1"/>
              <a:t>Designing</a:t>
            </a:r>
            <a:r>
              <a:rPr lang="sk-SK" dirty="0"/>
              <a:t> Design </a:t>
            </a:r>
            <a:r>
              <a:rPr lang="sk-SK" dirty="0" err="1"/>
              <a:t>Constriants</a:t>
            </a:r>
            <a:r>
              <a:rPr lang="sk-SK" dirty="0"/>
              <a:t> in</a:t>
            </a:r>
            <a:endParaRPr lang="en-US" dirty="0"/>
          </a:p>
          <a:p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UML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Join</a:t>
            </a:r>
            <a:r>
              <a:rPr lang="sk-SK" dirty="0"/>
              <a:t> Point </a:t>
            </a:r>
            <a:r>
              <a:rPr lang="sk-SK" dirty="0" err="1"/>
              <a:t>Designation</a:t>
            </a:r>
            <a:r>
              <a:rPr lang="sk-SK" dirty="0"/>
              <a:t> </a:t>
            </a:r>
            <a:r>
              <a:rPr lang="sk-SK" dirty="0" err="1"/>
              <a:t>Diagrams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 In </a:t>
            </a:r>
            <a:r>
              <a:rPr lang="sk-SK" dirty="0" err="1"/>
              <a:t>Proc</a:t>
            </a:r>
            <a:r>
              <a:rPr lang="sk-SK" dirty="0"/>
              <a:t>. of 47th </a:t>
            </a:r>
            <a:r>
              <a:rPr lang="sk-SK" dirty="0" err="1"/>
              <a:t>Int</a:t>
            </a:r>
            <a:r>
              <a:rPr lang="sk-SK" dirty="0"/>
              <a:t>. </a:t>
            </a:r>
            <a:r>
              <a:rPr lang="sk-SK" dirty="0" err="1"/>
              <a:t>Conf</a:t>
            </a:r>
            <a:r>
              <a:rPr lang="sk-SK" dirty="0"/>
              <a:t>. on </a:t>
            </a:r>
            <a:r>
              <a:rPr lang="sk-SK" dirty="0" err="1"/>
              <a:t>Objects</a:t>
            </a:r>
            <a:r>
              <a:rPr lang="sk-SK" dirty="0"/>
              <a:t>, </a:t>
            </a:r>
            <a:r>
              <a:rPr lang="sk-SK" dirty="0" err="1"/>
              <a:t>Components</a:t>
            </a:r>
            <a:r>
              <a:rPr lang="sk-SK" dirty="0"/>
              <a:t>, </a:t>
            </a:r>
            <a:r>
              <a:rPr lang="sk-SK" dirty="0" err="1"/>
              <a:t>Models</a:t>
            </a:r>
            <a:r>
              <a:rPr lang="sk-SK" dirty="0"/>
              <a:t>, and </a:t>
            </a:r>
            <a:r>
              <a:rPr lang="sk-SK" dirty="0" err="1"/>
              <a:t>Patterns</a:t>
            </a:r>
            <a:r>
              <a:rPr lang="sk-SK" dirty="0"/>
              <a:t>,</a:t>
            </a:r>
            <a:endParaRPr lang="en-US" dirty="0"/>
          </a:p>
          <a:p>
            <a:r>
              <a:rPr lang="sk-SK" dirty="0"/>
              <a:t> TOOLS EUROPE 2009, </a:t>
            </a:r>
            <a:r>
              <a:rPr lang="sk-SK" dirty="0" err="1"/>
              <a:t>Zurich</a:t>
            </a:r>
            <a:r>
              <a:rPr lang="sk-SK" dirty="0"/>
              <a:t> </a:t>
            </a:r>
            <a:r>
              <a:rPr lang="sk-SK" dirty="0" err="1"/>
              <a:t>Switzerland</a:t>
            </a:r>
            <a:r>
              <a:rPr lang="sk-SK" dirty="0"/>
              <a:t>, </a:t>
            </a:r>
            <a:r>
              <a:rPr lang="sk-SK" dirty="0" err="1"/>
              <a:t>June</a:t>
            </a:r>
            <a:r>
              <a:rPr lang="sk-SK" dirty="0"/>
              <a:t>/</a:t>
            </a:r>
            <a:r>
              <a:rPr lang="sk-SK" dirty="0" err="1"/>
              <a:t>July</a:t>
            </a:r>
            <a:r>
              <a:rPr lang="sk-SK" dirty="0"/>
              <a:t> 2009, </a:t>
            </a:r>
            <a:r>
              <a:rPr lang="sk-SK" dirty="0" err="1"/>
              <a:t>Springer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93648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95054-10D4-0E8E-D711-F2DEE0FE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92" y="170676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Lexical Correspondence</a:t>
            </a:r>
            <a:endParaRPr lang="sk-SK" sz="54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FA17A9B-72A6-B5A5-9C55-8EAFE820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26" y="1823025"/>
            <a:ext cx="6635361" cy="3362666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7023F646-C8C2-9276-7CBF-B9D54819BE66}"/>
              </a:ext>
            </a:extLst>
          </p:cNvPr>
          <p:cNvSpPr/>
          <p:nvPr/>
        </p:nvSpPr>
        <p:spPr>
          <a:xfrm rot="2420704">
            <a:off x="3869469" y="1657611"/>
            <a:ext cx="786121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FF4BBFF2-BCA1-1403-4F6E-D0ECABAF4619}"/>
              </a:ext>
            </a:extLst>
          </p:cNvPr>
          <p:cNvSpPr/>
          <p:nvPr/>
        </p:nvSpPr>
        <p:spPr>
          <a:xfrm rot="613288">
            <a:off x="3917584" y="2714989"/>
            <a:ext cx="786121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CB738570-2FF9-661F-4E14-FEDCD1ABF6AF}"/>
              </a:ext>
            </a:extLst>
          </p:cNvPr>
          <p:cNvSpPr/>
          <p:nvPr/>
        </p:nvSpPr>
        <p:spPr>
          <a:xfrm>
            <a:off x="3869468" y="3402061"/>
            <a:ext cx="786121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999B43E7-97C0-C2A3-BA0D-52D0AC6BC1A8}"/>
              </a:ext>
            </a:extLst>
          </p:cNvPr>
          <p:cNvSpPr/>
          <p:nvPr/>
        </p:nvSpPr>
        <p:spPr>
          <a:xfrm rot="20180235">
            <a:off x="3917583" y="4157492"/>
            <a:ext cx="786121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2ED5EC8C-43CA-2181-969F-311EA7C2B869}"/>
              </a:ext>
            </a:extLst>
          </p:cNvPr>
          <p:cNvSpPr/>
          <p:nvPr/>
        </p:nvSpPr>
        <p:spPr>
          <a:xfrm rot="16200000">
            <a:off x="7125318" y="4984958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798208C-FE46-3971-C734-2058137A59CD}"/>
              </a:ext>
            </a:extLst>
          </p:cNvPr>
          <p:cNvSpPr txBox="1"/>
          <p:nvPr/>
        </p:nvSpPr>
        <p:spPr>
          <a:xfrm>
            <a:off x="566559" y="1428681"/>
            <a:ext cx="320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class that starts on Proc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C90FA595-F103-4188-6F3E-821F1ABD5BDB}"/>
              </a:ext>
            </a:extLst>
          </p:cNvPr>
          <p:cNvSpPr txBox="1"/>
          <p:nvPr/>
        </p:nvSpPr>
        <p:spPr>
          <a:xfrm>
            <a:off x="446260" y="276430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variable with type String </a:t>
            </a:r>
          </a:p>
          <a:p>
            <a:r>
              <a:rPr lang="en-US" dirty="0"/>
              <a:t>that starts on my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D09D9CA-447F-2E6D-F690-BCB0FDA48C5C}"/>
              </a:ext>
            </a:extLst>
          </p:cNvPr>
          <p:cNvSpPr txBox="1"/>
          <p:nvPr/>
        </p:nvSpPr>
        <p:spPr>
          <a:xfrm>
            <a:off x="972504" y="3535223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variable with name </a:t>
            </a:r>
          </a:p>
          <a:p>
            <a:r>
              <a:rPr lang="en-US" dirty="0"/>
              <a:t>element of any type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08F062B-E2B4-6E1D-6471-5E72E9F4EC3A}"/>
              </a:ext>
            </a:extLst>
          </p:cNvPr>
          <p:cNvSpPr txBox="1"/>
          <p:nvPr/>
        </p:nvSpPr>
        <p:spPr>
          <a:xfrm>
            <a:off x="262039" y="4405455"/>
            <a:ext cx="4281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method which name is </a:t>
            </a:r>
          </a:p>
          <a:p>
            <a:r>
              <a:rPr lang="en-US" dirty="0"/>
              <a:t>starting with eval, and with two </a:t>
            </a:r>
          </a:p>
          <a:p>
            <a:r>
              <a:rPr lang="en-US" dirty="0"/>
              <a:t>arguments, where the first is Integer </a:t>
            </a:r>
          </a:p>
          <a:p>
            <a:r>
              <a:rPr lang="en-US" dirty="0"/>
              <a:t>called num and second is called custom</a:t>
            </a:r>
          </a:p>
          <a:p>
            <a:r>
              <a:rPr lang="en-US" dirty="0"/>
              <a:t>of any type, and return type is void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BA207FF-97CF-6F7A-A1F1-25AC4CDBD82B}"/>
              </a:ext>
            </a:extLst>
          </p:cNvPr>
          <p:cNvSpPr txBox="1"/>
          <p:nvPr/>
        </p:nvSpPr>
        <p:spPr>
          <a:xfrm>
            <a:off x="4748582" y="5516953"/>
            <a:ext cx="674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method which name is calc, and with two arguments, where the first is Integer called num and second is Double called num2, and return type can be any </a:t>
            </a:r>
          </a:p>
        </p:txBody>
      </p:sp>
    </p:spTree>
    <p:extLst>
      <p:ext uri="{BB962C8B-B14F-4D97-AF65-F5344CB8AC3E}">
        <p14:creationId xmlns:p14="http://schemas.microsoft.com/office/powerpoint/2010/main" val="12533447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97243998-1B0C-C06B-7E41-1B9FE55F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0" y="3973962"/>
            <a:ext cx="7884362" cy="285742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C0668EC-D777-1AB8-A8D2-4E898E85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90" y="273555"/>
            <a:ext cx="8267125" cy="29961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CDB0AF-378C-C752-EE96-169579A4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1" y="26618"/>
            <a:ext cx="6331020" cy="1320800"/>
          </a:xfrm>
        </p:spPr>
        <p:txBody>
          <a:bodyPr>
            <a:noAutofit/>
          </a:bodyPr>
          <a:lstStyle/>
          <a:p>
            <a:r>
              <a:rPr lang="sk-SK" sz="5400" b="1" dirty="0" err="1"/>
              <a:t>Relations</a:t>
            </a:r>
            <a:r>
              <a:rPr lang="sk-SK" sz="5400" b="1" dirty="0"/>
              <a:t> </a:t>
            </a:r>
            <a:r>
              <a:rPr lang="en-US" sz="5400" b="1" dirty="0"/>
              <a:t>B</a:t>
            </a:r>
            <a:r>
              <a:rPr lang="sk-SK" sz="5400" b="1" dirty="0" err="1"/>
              <a:t>etween</a:t>
            </a:r>
            <a:r>
              <a:rPr lang="sk-SK" sz="5400" b="1" dirty="0"/>
              <a:t> </a:t>
            </a:r>
            <a:r>
              <a:rPr lang="en-US" sz="5400" b="1" dirty="0"/>
              <a:t>C</a:t>
            </a:r>
            <a:r>
              <a:rPr lang="sk-SK" sz="5400" b="1" dirty="0" err="1"/>
              <a:t>lasses</a:t>
            </a:r>
            <a:endParaRPr lang="sk-SK" sz="54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C3F4EA0-8C49-D217-A34C-01E90F72B309}"/>
              </a:ext>
            </a:extLst>
          </p:cNvPr>
          <p:cNvSpPr txBox="1"/>
          <p:nvPr/>
        </p:nvSpPr>
        <p:spPr>
          <a:xfrm>
            <a:off x="6977670" y="1282520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As in </a:t>
            </a:r>
            <a:r>
              <a:rPr lang="sk-SK" dirty="0" err="1"/>
              <a:t>class</a:t>
            </a:r>
            <a:r>
              <a:rPr lang="sk-SK" dirty="0"/>
              <a:t> diagram </a:t>
            </a:r>
          </a:p>
          <a:p>
            <a:r>
              <a:rPr lang="sk-SK" dirty="0"/>
              <a:t>	+ </a:t>
            </a:r>
            <a:r>
              <a:rPr lang="sk-SK" dirty="0" err="1"/>
              <a:t>optional</a:t>
            </a:r>
            <a:r>
              <a:rPr lang="sk-SK" dirty="0"/>
              <a:t> JPDD </a:t>
            </a:r>
            <a:r>
              <a:rPr lang="sk-SK" dirty="0" err="1"/>
              <a:t>relations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45C8CD5-B220-7EE0-C8DA-5C07F1A8C0EB}"/>
              </a:ext>
            </a:extLst>
          </p:cNvPr>
          <p:cNvSpPr txBox="1"/>
          <p:nvPr/>
        </p:nvSpPr>
        <p:spPr>
          <a:xfrm>
            <a:off x="4759624" y="4098854"/>
            <a:ext cx="4148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Any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number</a:t>
            </a:r>
            <a:r>
              <a:rPr lang="sk-SK" dirty="0"/>
              <a:t> of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objects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 err="1"/>
              <a:t>inherited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Animal </a:t>
            </a:r>
            <a:r>
              <a:rPr lang="en-US" dirty="0"/>
              <a:t>class </a:t>
            </a:r>
            <a:r>
              <a:rPr lang="sk-SK" dirty="0"/>
              <a:t>and </a:t>
            </a:r>
            <a:r>
              <a:rPr lang="sk-SK" dirty="0" err="1"/>
              <a:t>still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Tigre </a:t>
            </a:r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inherits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them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5915720-99D1-7781-2615-132950D8B811}"/>
              </a:ext>
            </a:extLst>
          </p:cNvPr>
          <p:cNvSpPr txBox="1"/>
          <p:nvPr/>
        </p:nvSpPr>
        <p:spPr>
          <a:xfrm>
            <a:off x="3986373" y="3588307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use of indirect operator</a:t>
            </a:r>
            <a:endParaRPr lang="sk-SK" sz="2400" b="1" dirty="0"/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055BC654-4B28-C1EE-D8BD-182A4A9E5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072" y="2817205"/>
            <a:ext cx="2813050" cy="1898650"/>
          </a:xfrm>
          <a:prstGeom prst="rect">
            <a:avLst/>
          </a:prstGeom>
        </p:spPr>
      </p:pic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212C9439-E3BC-13CF-B09B-FD3C103D6A5F}"/>
              </a:ext>
            </a:extLst>
          </p:cNvPr>
          <p:cNvSpPr/>
          <p:nvPr/>
        </p:nvSpPr>
        <p:spPr>
          <a:xfrm rot="16200000">
            <a:off x="11000536" y="4446427"/>
            <a:ext cx="690067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FC2161F1-3920-E683-B44A-9B2B762EF88E}"/>
              </a:ext>
            </a:extLst>
          </p:cNvPr>
          <p:cNvSpPr txBox="1"/>
          <p:nvPr/>
        </p:nvSpPr>
        <p:spPr>
          <a:xfrm>
            <a:off x="9697300" y="5079506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arguments</a:t>
            </a:r>
          </a:p>
          <a:p>
            <a:r>
              <a:rPr lang="en-US" dirty="0"/>
              <a:t> in any number</a:t>
            </a:r>
            <a:endParaRPr lang="sk-SK" dirty="0"/>
          </a:p>
        </p:txBody>
      </p:sp>
      <p:sp>
        <p:nvSpPr>
          <p:cNvPr id="22" name="Šípka: doprava 21">
            <a:extLst>
              <a:ext uri="{FF2B5EF4-FFF2-40B4-BE49-F238E27FC236}">
                <a16:creationId xmlns:a16="http://schemas.microsoft.com/office/drawing/2014/main" id="{4F066AD2-4C6D-9D75-E75B-C069762A689A}"/>
              </a:ext>
            </a:extLst>
          </p:cNvPr>
          <p:cNvSpPr/>
          <p:nvPr/>
        </p:nvSpPr>
        <p:spPr>
          <a:xfrm rot="13887285">
            <a:off x="9922100" y="4539410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0116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67E3539-10D4-D3F7-0AEB-ACE75F8E5653}"/>
              </a:ext>
            </a:extLst>
          </p:cNvPr>
          <p:cNvSpPr txBox="1">
            <a:spLocks/>
          </p:cNvSpPr>
          <p:nvPr/>
        </p:nvSpPr>
        <p:spPr>
          <a:xfrm>
            <a:off x="363392" y="17067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Lexical correspondence</a:t>
            </a:r>
            <a:endParaRPr lang="sk-SK" sz="5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DDAED9F-8D73-BCD3-8F1D-68BA4D07B2D4}"/>
              </a:ext>
            </a:extLst>
          </p:cNvPr>
          <p:cNvSpPr txBox="1"/>
          <p:nvPr/>
        </p:nvSpPr>
        <p:spPr>
          <a:xfrm>
            <a:off x="363392" y="140864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Negation</a:t>
            </a:r>
            <a:r>
              <a:rPr lang="sk-SK" sz="2400" b="1" dirty="0"/>
              <a:t>: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EF69167-7F3E-923D-5DF0-00C113DB81F4}"/>
              </a:ext>
            </a:extLst>
          </p:cNvPr>
          <p:cNvSpPr txBox="1"/>
          <p:nvPr/>
        </p:nvSpPr>
        <p:spPr>
          <a:xfrm>
            <a:off x="734695" y="382237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variable that does not start on my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3C096C6-72B0-021A-98D5-53DEB745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26" y="1958624"/>
            <a:ext cx="3727450" cy="1250950"/>
          </a:xfrm>
          <a:prstGeom prst="rect">
            <a:avLst/>
          </a:prstGeom>
        </p:spPr>
      </p:pic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A20133D9-5004-6566-9279-9CA62DB29999}"/>
              </a:ext>
            </a:extLst>
          </p:cNvPr>
          <p:cNvSpPr/>
          <p:nvPr/>
        </p:nvSpPr>
        <p:spPr>
          <a:xfrm rot="16200000">
            <a:off x="6871807" y="2985827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1769B6B-FE09-307E-C540-AF1CE8A9820E}"/>
              </a:ext>
            </a:extLst>
          </p:cNvPr>
          <p:cNvSpPr txBox="1"/>
          <p:nvPr/>
        </p:nvSpPr>
        <p:spPr>
          <a:xfrm>
            <a:off x="5844847" y="3643382"/>
            <a:ext cx="504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variable except those with type of String </a:t>
            </a:r>
          </a:p>
          <a:p>
            <a:r>
              <a:rPr lang="en-US" dirty="0"/>
              <a:t>that does not start on my</a:t>
            </a: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00C0A3AC-8474-CD73-5C98-8BFE1CAE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35" y="2137618"/>
            <a:ext cx="3727450" cy="1250950"/>
          </a:xfrm>
          <a:prstGeom prst="rect">
            <a:avLst/>
          </a:prstGeom>
        </p:spPr>
      </p:pic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8296963C-5F13-944A-4661-B3C225AA3CB3}"/>
              </a:ext>
            </a:extLst>
          </p:cNvPr>
          <p:cNvSpPr/>
          <p:nvPr/>
        </p:nvSpPr>
        <p:spPr>
          <a:xfrm rot="16200000">
            <a:off x="1761656" y="3154732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C66C45CA-1FAD-B0E9-3349-D8C0A580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39" y="5005430"/>
            <a:ext cx="9442450" cy="1625600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3F58AEF7-171B-1BC5-6E6B-B7ABAD4B6D8E}"/>
              </a:ext>
            </a:extLst>
          </p:cNvPr>
          <p:cNvSpPr txBox="1"/>
          <p:nvPr/>
        </p:nvSpPr>
        <p:spPr>
          <a:xfrm>
            <a:off x="417602" y="4756861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Negation in relations between classes</a:t>
            </a:r>
            <a:r>
              <a:rPr lang="sk-SK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369534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BB4D9-23D8-41E9-88B8-73E5ED1E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75" y="255096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Sequence Diagrams</a:t>
            </a:r>
            <a:endParaRPr lang="sk-SK" sz="60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1DF8D50-0970-F5A2-9178-6E2D97AA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8" y="1854577"/>
            <a:ext cx="7100408" cy="4856137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88DDF178-FB39-1774-D991-194AB18CE3BE}"/>
              </a:ext>
            </a:extLst>
          </p:cNvPr>
          <p:cNvSpPr/>
          <p:nvPr/>
        </p:nvSpPr>
        <p:spPr>
          <a:xfrm rot="16200000">
            <a:off x="5241287" y="5678429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F0064B88-A6D3-E28D-2A7E-1C5E1FCD2033}"/>
              </a:ext>
            </a:extLst>
          </p:cNvPr>
          <p:cNvSpPr/>
          <p:nvPr/>
        </p:nvSpPr>
        <p:spPr>
          <a:xfrm rot="5400000">
            <a:off x="5391259" y="3209857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CCC5B7DE-6745-358C-0410-3749D6773070}"/>
              </a:ext>
            </a:extLst>
          </p:cNvPr>
          <p:cNvSpPr/>
          <p:nvPr/>
        </p:nvSpPr>
        <p:spPr>
          <a:xfrm rot="17281183">
            <a:off x="2628624" y="4428800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34805F9-625E-571F-CC91-07CA54788F22}"/>
              </a:ext>
            </a:extLst>
          </p:cNvPr>
          <p:cNvSpPr txBox="1"/>
          <p:nvPr/>
        </p:nvSpPr>
        <p:spPr>
          <a:xfrm>
            <a:off x="4647819" y="6376751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return type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4280B65-6CAE-3901-D3E7-D2A35D4CD3DF}"/>
              </a:ext>
            </a:extLst>
          </p:cNvPr>
          <p:cNvSpPr txBox="1"/>
          <p:nvPr/>
        </p:nvSpPr>
        <p:spPr>
          <a:xfrm>
            <a:off x="4498030" y="2192245"/>
            <a:ext cx="2409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Called method starts </a:t>
            </a:r>
          </a:p>
          <a:p>
            <a:r>
              <a:rPr lang="en-US" dirty="0"/>
              <a:t>with defend and </a:t>
            </a:r>
          </a:p>
          <a:p>
            <a:r>
              <a:rPr lang="en-US" dirty="0"/>
              <a:t>has any arguments</a:t>
            </a:r>
            <a:endParaRPr lang="sk-SK" dirty="0"/>
          </a:p>
        </p:txBody>
      </p:sp>
      <p:sp>
        <p:nvSpPr>
          <p:cNvPr id="12" name="Šípka: doprava 11">
            <a:extLst>
              <a:ext uri="{FF2B5EF4-FFF2-40B4-BE49-F238E27FC236}">
                <a16:creationId xmlns:a16="http://schemas.microsoft.com/office/drawing/2014/main" id="{9461E6D8-C756-F9AD-4C7B-53D84BF5BE30}"/>
              </a:ext>
            </a:extLst>
          </p:cNvPr>
          <p:cNvSpPr/>
          <p:nvPr/>
        </p:nvSpPr>
        <p:spPr>
          <a:xfrm rot="5738848">
            <a:off x="2022274" y="3067137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1AB7334C-8379-0C72-F4BD-26FB0FD97502}"/>
              </a:ext>
            </a:extLst>
          </p:cNvPr>
          <p:cNvSpPr txBox="1"/>
          <p:nvPr/>
        </p:nvSpPr>
        <p:spPr>
          <a:xfrm>
            <a:off x="1858444" y="516179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control flow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74403B4-F190-CC52-79B0-BC45410F7F83}"/>
              </a:ext>
            </a:extLst>
          </p:cNvPr>
          <p:cNvSpPr txBox="1"/>
          <p:nvPr/>
        </p:nvSpPr>
        <p:spPr>
          <a:xfrm>
            <a:off x="1706512" y="1509664"/>
            <a:ext cx="1917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flow: any </a:t>
            </a:r>
          </a:p>
          <a:p>
            <a:r>
              <a:rPr lang="en-US" dirty="0"/>
              <a:t>number of </a:t>
            </a:r>
          </a:p>
          <a:p>
            <a:r>
              <a:rPr lang="en-US" dirty="0"/>
              <a:t>entities calls</a:t>
            </a:r>
          </a:p>
          <a:p>
            <a:r>
              <a:rPr lang="en-US" dirty="0"/>
              <a:t>between Animal </a:t>
            </a:r>
          </a:p>
          <a:p>
            <a:r>
              <a:rPr lang="en-US" dirty="0"/>
              <a:t>and any object</a:t>
            </a:r>
            <a:endParaRPr lang="sk-SK" dirty="0"/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A70244A1-B062-EED9-4AB6-350957F92A73}"/>
              </a:ext>
            </a:extLst>
          </p:cNvPr>
          <p:cNvSpPr/>
          <p:nvPr/>
        </p:nvSpPr>
        <p:spPr>
          <a:xfrm rot="5738848">
            <a:off x="3778555" y="1960283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89D89D6C-B286-F2B0-7C47-555015322CF4}"/>
              </a:ext>
            </a:extLst>
          </p:cNvPr>
          <p:cNvSpPr txBox="1"/>
          <p:nvPr/>
        </p:nvSpPr>
        <p:spPr>
          <a:xfrm>
            <a:off x="3901013" y="139661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entity/actor</a:t>
            </a:r>
            <a:endParaRPr lang="sk-SK" dirty="0"/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70B216B2-7519-F491-A522-98726F51B793}"/>
              </a:ext>
            </a:extLst>
          </p:cNvPr>
          <p:cNvSpPr txBox="1">
            <a:spLocks/>
          </p:cNvSpPr>
          <p:nvPr/>
        </p:nvSpPr>
        <p:spPr>
          <a:xfrm>
            <a:off x="7524639" y="1005101"/>
            <a:ext cx="3329164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Sending messages</a:t>
            </a:r>
            <a:endParaRPr lang="sk-SK" sz="2800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DB6DE5D-7D24-C753-1893-C01B3338C482}"/>
              </a:ext>
            </a:extLst>
          </p:cNvPr>
          <p:cNvSpPr txBox="1"/>
          <p:nvPr/>
        </p:nvSpPr>
        <p:spPr>
          <a:xfrm>
            <a:off x="7707068" y="5193220"/>
            <a:ext cx="4301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Trying to find all such configurations of </a:t>
            </a:r>
          </a:p>
          <a:p>
            <a:r>
              <a:rPr lang="en-US" dirty="0"/>
              <a:t>sending messages that </a:t>
            </a:r>
          </a:p>
          <a:p>
            <a:r>
              <a:rPr lang="en-US" dirty="0"/>
              <a:t>correspond to the diagram (this)</a:t>
            </a:r>
            <a:endParaRPr lang="sk-SK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1CD8D1BC-BAA9-BE80-6EF5-A6972A6F39BB}"/>
              </a:ext>
            </a:extLst>
          </p:cNvPr>
          <p:cNvSpPr txBox="1"/>
          <p:nvPr/>
        </p:nvSpPr>
        <p:spPr>
          <a:xfrm>
            <a:off x="7563888" y="4667116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to interpret diagram</a:t>
            </a:r>
            <a:r>
              <a:rPr lang="sk-SK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48422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>
            <a:extLst>
              <a:ext uri="{FF2B5EF4-FFF2-40B4-BE49-F238E27FC236}">
                <a16:creationId xmlns:a16="http://schemas.microsoft.com/office/drawing/2014/main" id="{E178D282-E657-B502-3902-86D6ADC9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685" y="4648686"/>
            <a:ext cx="4152900" cy="16256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ED748A-79D1-2584-407D-CF8F3807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85" y="1488613"/>
            <a:ext cx="8596668" cy="3880773"/>
          </a:xfrm>
        </p:spPr>
        <p:txBody>
          <a:bodyPr/>
          <a:lstStyle/>
          <a:p>
            <a:r>
              <a:rPr lang="en-US" dirty="0"/>
              <a:t>Inside templates near the name of elements where </a:t>
            </a:r>
          </a:p>
          <a:p>
            <a:pPr marL="0" indent="0">
              <a:buNone/>
            </a:pPr>
            <a:r>
              <a:rPr lang="en-US" dirty="0"/>
              <a:t>	they are positioned</a:t>
            </a:r>
          </a:p>
          <a:p>
            <a:r>
              <a:rPr lang="en-US" dirty="0"/>
              <a:t>Can be used in references inside JPDD</a:t>
            </a: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B78DD3F-2168-BBBF-E9D1-13D49B23245E}"/>
              </a:ext>
            </a:extLst>
          </p:cNvPr>
          <p:cNvSpPr txBox="1">
            <a:spLocks/>
          </p:cNvSpPr>
          <p:nvPr/>
        </p:nvSpPr>
        <p:spPr>
          <a:xfrm>
            <a:off x="203266" y="1894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Parametrization</a:t>
            </a:r>
            <a:endParaRPr lang="sk-SK" sz="54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F0427A-5D0C-00B4-C2CA-BE69A6510B60}"/>
              </a:ext>
            </a:extLst>
          </p:cNvPr>
          <p:cNvSpPr txBox="1"/>
          <p:nvPr/>
        </p:nvSpPr>
        <p:spPr>
          <a:xfrm>
            <a:off x="7223145" y="40877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&lt;?</a:t>
            </a:r>
            <a:r>
              <a:rPr lang="en-US" sz="5400" dirty="0"/>
              <a:t>ID</a:t>
            </a:r>
            <a:r>
              <a:rPr lang="en-US" sz="5400" b="1" dirty="0">
                <a:solidFill>
                  <a:srgbClr val="FF0000"/>
                </a:solidFill>
              </a:rPr>
              <a:t>&gt;</a:t>
            </a:r>
            <a:endParaRPr lang="sk-SK" sz="5400" b="1" dirty="0">
              <a:solidFill>
                <a:srgbClr val="FF0000"/>
              </a:solidFill>
            </a:endParaRPr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9822BFD6-43C5-C4D2-2A31-D9B68BD9EE69}"/>
              </a:ext>
            </a:extLst>
          </p:cNvPr>
          <p:cNvSpPr/>
          <p:nvPr/>
        </p:nvSpPr>
        <p:spPr>
          <a:xfrm rot="16200000">
            <a:off x="7530353" y="1355649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BDFD03B9-0F55-E8B5-745B-3A26681BDA90}"/>
              </a:ext>
            </a:extLst>
          </p:cNvPr>
          <p:cNvSpPr/>
          <p:nvPr/>
        </p:nvSpPr>
        <p:spPr>
          <a:xfrm rot="14604532">
            <a:off x="8792429" y="1157291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29078D1-1755-CD92-F7EF-76BF4E0F69DC}"/>
              </a:ext>
            </a:extLst>
          </p:cNvPr>
          <p:cNvSpPr txBox="1"/>
          <p:nvPr/>
        </p:nvSpPr>
        <p:spPr>
          <a:xfrm>
            <a:off x="8706967" y="1926411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</a:t>
            </a:r>
            <a:r>
              <a:rPr lang="en-US" b="1" dirty="0"/>
              <a:t>&lt;&gt;</a:t>
            </a:r>
            <a:r>
              <a:rPr lang="en-US" dirty="0"/>
              <a:t> parenthesis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B458300-CED4-5E74-B7FA-D564406538D4}"/>
              </a:ext>
            </a:extLst>
          </p:cNvPr>
          <p:cNvSpPr txBox="1"/>
          <p:nvPr/>
        </p:nvSpPr>
        <p:spPr>
          <a:xfrm>
            <a:off x="7048294" y="2111077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Starts with </a:t>
            </a:r>
            <a:r>
              <a:rPr lang="en-US" b="1" dirty="0"/>
              <a:t>?</a:t>
            </a:r>
            <a:r>
              <a:rPr lang="en-US" dirty="0"/>
              <a:t> </a:t>
            </a:r>
          </a:p>
          <a:p>
            <a:r>
              <a:rPr lang="en-US" dirty="0"/>
              <a:t>question mark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B1E3F09-EDA0-E2AE-DA55-8CC05C3FB730}"/>
              </a:ext>
            </a:extLst>
          </p:cNvPr>
          <p:cNvSpPr txBox="1"/>
          <p:nvPr/>
        </p:nvSpPr>
        <p:spPr>
          <a:xfrm>
            <a:off x="5236222" y="3721891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Parameters are located in bottom part:</a:t>
            </a:r>
            <a:endParaRPr lang="sk-SK" sz="2400" b="1" dirty="0"/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0CB50E08-9869-59C5-CB18-BF72606BF10E}"/>
              </a:ext>
            </a:extLst>
          </p:cNvPr>
          <p:cNvSpPr/>
          <p:nvPr/>
        </p:nvSpPr>
        <p:spPr>
          <a:xfrm>
            <a:off x="4581680" y="4626399"/>
            <a:ext cx="4310910" cy="170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AA4506A8-CA84-F12A-50A0-22BC61D9E12C}"/>
              </a:ext>
            </a:extLst>
          </p:cNvPr>
          <p:cNvSpPr/>
          <p:nvPr/>
        </p:nvSpPr>
        <p:spPr>
          <a:xfrm>
            <a:off x="8407773" y="5833370"/>
            <a:ext cx="1611212" cy="842757"/>
          </a:xfrm>
          <a:prstGeom prst="roundRect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 err="1">
                <a:solidFill>
                  <a:srgbClr val="FF0000"/>
                </a:solidFill>
              </a:rPr>
              <a:t>ObjektType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?name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25557B9E-FE5A-A58B-F832-AE0C5C3A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6" y="3076468"/>
            <a:ext cx="4038600" cy="1625600"/>
          </a:xfrm>
          <a:prstGeom prst="rect">
            <a:avLst/>
          </a:prstGeom>
        </p:spPr>
      </p:pic>
      <p:sp>
        <p:nvSpPr>
          <p:cNvPr id="24" name="Šípka: doprava 23">
            <a:extLst>
              <a:ext uri="{FF2B5EF4-FFF2-40B4-BE49-F238E27FC236}">
                <a16:creationId xmlns:a16="http://schemas.microsoft.com/office/drawing/2014/main" id="{C3E2E709-1031-B3DB-C1B4-B551DFCB0151}"/>
              </a:ext>
            </a:extLst>
          </p:cNvPr>
          <p:cNvSpPr/>
          <p:nvPr/>
        </p:nvSpPr>
        <p:spPr>
          <a:xfrm rot="20603546">
            <a:off x="3928677" y="5679332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F7828881-57E6-6BB1-E609-975177338C9E}"/>
              </a:ext>
            </a:extLst>
          </p:cNvPr>
          <p:cNvSpPr txBox="1"/>
          <p:nvPr/>
        </p:nvSpPr>
        <p:spPr>
          <a:xfrm>
            <a:off x="1821151" y="5860055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JPDD is bounded </a:t>
            </a:r>
          </a:p>
          <a:p>
            <a:r>
              <a:rPr lang="en-US" dirty="0"/>
              <a:t>in an ellipse</a:t>
            </a:r>
            <a:endParaRPr lang="sk-SK" dirty="0"/>
          </a:p>
        </p:txBody>
      </p:sp>
      <p:sp>
        <p:nvSpPr>
          <p:cNvPr id="26" name="Šípka: doprava 25">
            <a:extLst>
              <a:ext uri="{FF2B5EF4-FFF2-40B4-BE49-F238E27FC236}">
                <a16:creationId xmlns:a16="http://schemas.microsoft.com/office/drawing/2014/main" id="{4437EC12-04AA-64B6-3A2D-14720002C54A}"/>
              </a:ext>
            </a:extLst>
          </p:cNvPr>
          <p:cNvSpPr/>
          <p:nvPr/>
        </p:nvSpPr>
        <p:spPr>
          <a:xfrm rot="6177433">
            <a:off x="9303335" y="5121166"/>
            <a:ext cx="623176" cy="5760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2697EB27-920F-D302-631E-134471B3B898}"/>
              </a:ext>
            </a:extLst>
          </p:cNvPr>
          <p:cNvSpPr txBox="1"/>
          <p:nvPr/>
        </p:nvSpPr>
        <p:spPr>
          <a:xfrm>
            <a:off x="9139054" y="4466342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JPDD parameters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75101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32571DE-048E-8ABD-7930-099F5BCECD58}"/>
              </a:ext>
            </a:extLst>
          </p:cNvPr>
          <p:cNvSpPr txBox="1">
            <a:spLocks/>
          </p:cNvSpPr>
          <p:nvPr/>
        </p:nvSpPr>
        <p:spPr>
          <a:xfrm>
            <a:off x="345908" y="23254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JPDD Examples</a:t>
            </a:r>
            <a:endParaRPr lang="sk-SK" sz="5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1A47390-A892-D2E6-2755-60369A6A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505" y="1056878"/>
            <a:ext cx="8100724" cy="4899076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DC721B7-18D8-9591-930F-8E98052625A0}"/>
              </a:ext>
            </a:extLst>
          </p:cNvPr>
          <p:cNvSpPr txBox="1"/>
          <p:nvPr/>
        </p:nvSpPr>
        <p:spPr>
          <a:xfrm>
            <a:off x="345908" y="4552121"/>
            <a:ext cx="4141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</a:t>
            </a:r>
            <a:endParaRPr lang="en-US" dirty="0"/>
          </a:p>
          <a:p>
            <a:r>
              <a:rPr lang="sk-SK" dirty="0"/>
              <a:t>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endParaRPr lang="en-US" dirty="0"/>
          </a:p>
          <a:p>
            <a:r>
              <a:rPr lang="sk-SK" dirty="0" err="1"/>
              <a:t>Aspektovo</a:t>
            </a:r>
            <a:r>
              <a:rPr lang="sk-SK" dirty="0"/>
              <a:t>-orientovaný vývoj</a:t>
            </a:r>
            <a:r>
              <a:rPr lang="en-US" dirty="0"/>
              <a:t>a</a:t>
            </a:r>
            <a:r>
              <a:rPr lang="sk-SK" dirty="0"/>
              <a:t> </a:t>
            </a:r>
            <a:endParaRPr lang="en-US" dirty="0"/>
          </a:p>
          <a:p>
            <a:r>
              <a:rPr lang="sk-SK" dirty="0"/>
              <a:t>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855098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12AF05B-BE41-77C0-15F0-DF6256207A85}"/>
              </a:ext>
            </a:extLst>
          </p:cNvPr>
          <p:cNvSpPr txBox="1">
            <a:spLocks/>
          </p:cNvSpPr>
          <p:nvPr/>
        </p:nvSpPr>
        <p:spPr>
          <a:xfrm>
            <a:off x="345908" y="23254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/>
              <a:t>JPDD Examples</a:t>
            </a:r>
            <a:endParaRPr lang="sk-SK" sz="5400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0C02DF5-472A-CF6F-27FD-CA0BA44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11" y="1188985"/>
            <a:ext cx="10065888" cy="448002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EC07303-5F72-E237-2505-FCEACF58062B}"/>
              </a:ext>
            </a:extLst>
          </p:cNvPr>
          <p:cNvSpPr txBox="1"/>
          <p:nvPr/>
        </p:nvSpPr>
        <p:spPr>
          <a:xfrm>
            <a:off x="550734" y="5797914"/>
            <a:ext cx="959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sk-SK" dirty="0"/>
              <a:t>Aspekty v analýze a návrhu</a:t>
            </a:r>
            <a:endParaRPr lang="en-US" dirty="0"/>
          </a:p>
          <a:p>
            <a:r>
              <a:rPr lang="sk-SK" dirty="0"/>
              <a:t> – prístupy </a:t>
            </a:r>
            <a:r>
              <a:rPr lang="sk-SK" dirty="0" err="1"/>
              <a:t>Theme</a:t>
            </a:r>
            <a:r>
              <a:rPr lang="sk-SK" dirty="0"/>
              <a:t> a</a:t>
            </a:r>
            <a:r>
              <a:rPr lang="en-US" dirty="0"/>
              <a:t> </a:t>
            </a:r>
            <a:r>
              <a:rPr lang="sk-SK" dirty="0"/>
              <a:t>JPDD Poznámky k prednáškam z</a:t>
            </a:r>
            <a:r>
              <a:rPr lang="en-US" dirty="0"/>
              <a:t> </a:t>
            </a:r>
            <a:r>
              <a:rPr lang="sk-SK" dirty="0"/>
              <a:t>predmetu </a:t>
            </a:r>
            <a:r>
              <a:rPr lang="sk-SK" dirty="0" err="1"/>
              <a:t>Aspektovo</a:t>
            </a:r>
            <a:r>
              <a:rPr lang="sk-SK" dirty="0"/>
              <a:t>-orientovaný</a:t>
            </a:r>
            <a:r>
              <a:rPr lang="en-US" dirty="0"/>
              <a:t> </a:t>
            </a:r>
            <a:r>
              <a:rPr lang="sk-SK" dirty="0"/>
              <a:t>vývoj</a:t>
            </a:r>
            <a:r>
              <a:rPr lang="en-US" dirty="0"/>
              <a:t>a</a:t>
            </a:r>
            <a:r>
              <a:rPr lang="sk-SK" dirty="0"/>
              <a:t> softvéru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sk-SK" dirty="0" err="1"/>
              <a:t>Valentino</a:t>
            </a:r>
            <a:r>
              <a:rPr lang="sk-SK" dirty="0"/>
              <a:t> </a:t>
            </a:r>
            <a:r>
              <a:rPr lang="sk-SK" dirty="0" err="1"/>
              <a:t>Vranić</a:t>
            </a:r>
            <a:r>
              <a:rPr lang="sk-SK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08128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30EF-98B8-71FB-22C0-2DEF9855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11" y="249442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b="1" dirty="0"/>
              <a:t>Test</a:t>
            </a:r>
            <a:endParaRPr lang="sk-SK" sz="6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18AE05-A3DB-25AE-0CE9-39D77A9C0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FFFA35-CF35-1915-FD06-21943E468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0" y="1570242"/>
            <a:ext cx="11831701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26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A6904-11BC-C954-7FEC-B0D776E1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26" y="308891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sk-SK" sz="54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7080B9-BC19-6616-8CBC-66A585A11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04" y="1500029"/>
            <a:ext cx="11725286" cy="10926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Application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Themes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approach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Bc. Pavol 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Michalco</a:t>
            </a:r>
            <a:r>
              <a:rPr kumimoji="0" lang="sk-SK" altLang="sk-SK" sz="13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2"/>
              </a:rPr>
              <a:t>: PRÍPADY POUŽITIA A TÉMY V PRÍSTUPE THEME/DOC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Stein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 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3"/>
              </a:rPr>
              <a:t>Join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3"/>
              </a:rPr>
              <a:t> Point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3"/>
              </a:rPr>
              <a:t>Designation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3"/>
              </a:rPr>
              <a:t>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3"/>
              </a:rPr>
              <a:t>Diagrams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A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Visual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Design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Notation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Join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Point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Selections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Development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PhD.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thesis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Universität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Duisburg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-Essen, 2010.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Baniassad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S.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Clarke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 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"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Theme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: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an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approach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for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aspect-oriented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 </a:t>
            </a:r>
            <a:r>
              <a:rPr kumimoji="0" lang="sk-SK" altLang="sk-SK" sz="1300" b="1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analysis</a:t>
            </a:r>
            <a:r>
              <a:rPr kumimoji="0" lang="sk-SK" altLang="sk-SK" sz="1300" b="1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4"/>
              </a:rPr>
              <a:t> and design,"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26th International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Software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Edinburgh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UK, 2004,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pp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158-167,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doi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10.1109/ICSE.2004.1317438.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AB649C-C632-76E2-63CC-A80B44F0E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04" y="2692916"/>
            <a:ext cx="11725286" cy="2985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600" b="1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Dom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AMPLE Project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home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page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(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Model-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Driven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Line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5"/>
              </a:rPr>
              <a:t>Web 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5"/>
              </a:rPr>
              <a:t>page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Rashid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A.,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Royer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J.C.,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Rummler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A. (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eds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.):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Model-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Driven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Lines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AMPLE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Way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(09 2011)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Realization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Based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Multi-Paradigm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Design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Feature Modeling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6"/>
              </a:rPr>
              <a:t>Article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Radoslav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Valentino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Realization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Based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Multi-Paradigm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Design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Feature Modeling</a:t>
            </a:r>
            <a:endParaRPr kumimoji="0" lang="en-US" altLang="sk-SK" sz="1300" b="0" i="1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Dom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In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4th IFIP TC2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Central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East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European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Software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Techniques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CEE-SET 2009,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Revised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Selected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Papers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LNCS 7054,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October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2009,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Krakow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Poland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Springer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2012.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7"/>
              </a:rPr>
              <a:t>Article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R.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Menkyna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M.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Bebjak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and P.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Dolog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Change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Realizations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Their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Interaction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e-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Informatica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Engineering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Journal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3(1):43-58, 2009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Pointcut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Language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AspectJ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For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Analogies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8"/>
              </a:rPr>
              <a:t>The</a:t>
            </a:r>
            <a:r>
              <a:rPr kumimoji="0" lang="sk-SK" altLang="sk-SK" sz="13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8"/>
              </a:rPr>
              <a:t> 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8"/>
              </a:rPr>
              <a:t>AspectJ</a:t>
            </a:r>
            <a:r>
              <a:rPr kumimoji="0" lang="sk-SK" altLang="sk-SK" sz="13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8"/>
              </a:rPr>
              <a:t> in </a:t>
            </a:r>
            <a:r>
              <a:rPr kumimoji="0" lang="sk-SK" altLang="sk-SK" sz="1300" b="0" i="0" u="sng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  <a:hlinkClick r:id="rId8"/>
              </a:rPr>
              <a:t>Action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Laddad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Ramnivas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2003.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AspectJ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action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: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practical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programming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Greenwich, CT: </a:t>
            </a:r>
            <a:r>
              <a:rPr kumimoji="0" lang="sk-SK" altLang="sk-SK" sz="1300" b="0" i="1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Manning</a:t>
            </a:r>
            <a:r>
              <a:rPr kumimoji="0" lang="sk-SK" altLang="sk-SK" sz="13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ISBN 978-1-930110-93-9.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Perdek, Jakub, and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Valentino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Vranić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"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Lightweight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Aspect-Oriented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Software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Lines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with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Automated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Product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Derivation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."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In New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Trends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in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Database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Information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Systems (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pp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499–510).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Springer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Nature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Switzerland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2023.</a:t>
            </a:r>
            <a:endParaRPr kumimoji="0" lang="sk-SK" altLang="sk-SK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D.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Stein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S.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Hanenberg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and R.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Unland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Query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Models</a:t>
            </a:r>
            <a:r>
              <a:rPr kumimoji="0" lang="sk-SK" altLang="sk-SK" sz="1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 In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Proceedings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of 7th International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Conference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on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Unified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Modeling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Language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(UML 2004) –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The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Language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and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Its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Applications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Lisbon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Portugal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October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 2004, LNCS 3273, </a:t>
            </a:r>
            <a:r>
              <a:rPr kumimoji="0" lang="sk-SK" altLang="sk-SK" sz="1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Springer</a:t>
            </a:r>
            <a:r>
              <a:rPr kumimoji="0" lang="sk-SK" altLang="sk-SK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Domine"/>
              </a:rPr>
              <a:t>.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9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0CB7732-6C36-7C4A-6F76-A5865F44547F}"/>
              </a:ext>
            </a:extLst>
          </p:cNvPr>
          <p:cNvSpPr txBox="1">
            <a:spLocks/>
          </p:cNvSpPr>
          <p:nvPr/>
        </p:nvSpPr>
        <p:spPr>
          <a:xfrm>
            <a:off x="290707" y="149167"/>
            <a:ext cx="1051025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5400" b="1"/>
              <a:t>Dynamically extending object</a:t>
            </a:r>
            <a:endParaRPr lang="sk-SK" sz="5400" b="1" dirty="0"/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9730B3FC-6F75-0A66-B2EB-EC8026FF578D}"/>
              </a:ext>
            </a:extLst>
          </p:cNvPr>
          <p:cNvSpPr txBox="1">
            <a:spLocks/>
          </p:cNvSpPr>
          <p:nvPr/>
        </p:nvSpPr>
        <p:spPr>
          <a:xfrm>
            <a:off x="428874" y="1674875"/>
            <a:ext cx="3471219" cy="322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/>
              <a:t>class</a:t>
            </a:r>
            <a:r>
              <a:rPr lang="sk-SK" dirty="0"/>
              <a:t> </a:t>
            </a:r>
            <a:r>
              <a:rPr lang="sk-SK" dirty="0" err="1"/>
              <a:t>VerticePair</a:t>
            </a:r>
            <a:r>
              <a:rPr lang="sk-SK" dirty="0"/>
              <a:t> {		</a:t>
            </a:r>
          </a:p>
          <a:p>
            <a:pPr lvl="1"/>
            <a:r>
              <a:rPr lang="sk-SK" dirty="0" err="1"/>
              <a:t>constructor</a:t>
            </a:r>
            <a:r>
              <a:rPr lang="sk-SK" dirty="0"/>
              <a:t>(x, y) {		</a:t>
            </a:r>
          </a:p>
          <a:p>
            <a:pPr lvl="2"/>
            <a:r>
              <a:rPr lang="sk-SK" dirty="0" err="1"/>
              <a:t>this.x</a:t>
            </a:r>
            <a:r>
              <a:rPr lang="sk-SK" dirty="0"/>
              <a:t> = x;		</a:t>
            </a:r>
          </a:p>
          <a:p>
            <a:pPr lvl="2"/>
            <a:r>
              <a:rPr lang="sk-SK" dirty="0" err="1"/>
              <a:t>this.y</a:t>
            </a:r>
            <a:r>
              <a:rPr lang="sk-SK" dirty="0"/>
              <a:t> = y;	</a:t>
            </a:r>
          </a:p>
          <a:p>
            <a:pPr lvl="1"/>
            <a:r>
              <a:rPr lang="sk-SK" dirty="0"/>
              <a:t>}		</a:t>
            </a:r>
          </a:p>
          <a:p>
            <a:pPr lvl="1"/>
            <a:r>
              <a:rPr lang="sk-SK" dirty="0" err="1"/>
              <a:t>getX</a:t>
            </a:r>
            <a:r>
              <a:rPr lang="sk-SK" dirty="0"/>
              <a:t>() { 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this.x</a:t>
            </a:r>
            <a:r>
              <a:rPr lang="sk-SK" dirty="0"/>
              <a:t>; }	</a:t>
            </a:r>
          </a:p>
          <a:p>
            <a:pPr lvl="1"/>
            <a:r>
              <a:rPr lang="sk-SK" dirty="0" err="1"/>
              <a:t>getY</a:t>
            </a:r>
            <a:r>
              <a:rPr lang="sk-SK" dirty="0"/>
              <a:t>() { </a:t>
            </a:r>
            <a:r>
              <a:rPr lang="sk-SK" dirty="0" err="1"/>
              <a:t>return</a:t>
            </a:r>
            <a:r>
              <a:rPr lang="sk-SK" dirty="0"/>
              <a:t> </a:t>
            </a:r>
            <a:r>
              <a:rPr lang="sk-SK" dirty="0" err="1"/>
              <a:t>this.y</a:t>
            </a:r>
            <a:r>
              <a:rPr lang="sk-SK" dirty="0"/>
              <a:t>; }	</a:t>
            </a:r>
          </a:p>
          <a:p>
            <a:r>
              <a:rPr lang="sk-SK" dirty="0"/>
              <a:t>}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F48A86C-458D-9A68-980A-DAD6CDA62843}"/>
              </a:ext>
            </a:extLst>
          </p:cNvPr>
          <p:cNvSpPr txBox="1"/>
          <p:nvPr/>
        </p:nvSpPr>
        <p:spPr>
          <a:xfrm>
            <a:off x="195033" y="1053330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Declaring class</a:t>
            </a:r>
            <a:endParaRPr lang="sk-SK" sz="36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8B6EB1A-914D-38CA-95BE-B58C692DEF9B}"/>
              </a:ext>
            </a:extLst>
          </p:cNvPr>
          <p:cNvSpPr txBox="1"/>
          <p:nvPr/>
        </p:nvSpPr>
        <p:spPr>
          <a:xfrm>
            <a:off x="5407203" y="1822662"/>
            <a:ext cx="55322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var </a:t>
            </a:r>
            <a:r>
              <a:rPr lang="sk-SK" b="1" dirty="0" err="1">
                <a:solidFill>
                  <a:srgbClr val="7030A0"/>
                </a:solidFill>
              </a:rPr>
              <a:t>verticePair</a:t>
            </a:r>
            <a:r>
              <a:rPr lang="sk-SK" dirty="0"/>
              <a:t> = new </a:t>
            </a:r>
            <a:r>
              <a:rPr lang="sk-SK" dirty="0" err="1"/>
              <a:t>VerticePair</a:t>
            </a:r>
            <a:r>
              <a:rPr lang="sk-SK" dirty="0"/>
              <a:t>(5, 6);</a:t>
            </a:r>
          </a:p>
          <a:p>
            <a:r>
              <a:rPr lang="sk-SK" dirty="0"/>
              <a:t>var </a:t>
            </a:r>
            <a:r>
              <a:rPr lang="sk-SK" dirty="0" err="1"/>
              <a:t>newX</a:t>
            </a:r>
            <a:r>
              <a:rPr lang="sk-SK" dirty="0"/>
              <a:t> = </a:t>
            </a:r>
            <a:r>
              <a:rPr lang="sk-SK" dirty="0" err="1"/>
              <a:t>verticePair.x</a:t>
            </a:r>
            <a:r>
              <a:rPr lang="sk-SK" dirty="0"/>
              <a:t>;</a:t>
            </a:r>
          </a:p>
          <a:p>
            <a:r>
              <a:rPr lang="sk-SK" dirty="0"/>
              <a:t>console.log(</a:t>
            </a:r>
            <a:r>
              <a:rPr lang="sk-SK" dirty="0" err="1"/>
              <a:t>newX</a:t>
            </a:r>
            <a:r>
              <a:rPr lang="sk-SK" dirty="0"/>
              <a:t>); //</a:t>
            </a:r>
            <a:r>
              <a:rPr lang="sk-SK" dirty="0" err="1"/>
              <a:t>newX</a:t>
            </a:r>
            <a:r>
              <a:rPr lang="sk-SK" dirty="0"/>
              <a:t> </a:t>
            </a:r>
            <a:r>
              <a:rPr lang="en-US" dirty="0"/>
              <a:t>//(or) </a:t>
            </a:r>
            <a:r>
              <a:rPr lang="sk-SK" dirty="0"/>
              <a:t>//to </a:t>
            </a:r>
            <a:r>
              <a:rPr lang="sk-SK" dirty="0" err="1"/>
              <a:t>print</a:t>
            </a:r>
            <a:r>
              <a:rPr lang="sk-SK" dirty="0"/>
              <a:t> </a:t>
            </a:r>
            <a:r>
              <a:rPr lang="sk-SK" dirty="0" err="1"/>
              <a:t>newX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 </a:t>
            </a:r>
            <a:r>
              <a:rPr lang="en-US" b="1" dirty="0">
                <a:solidFill>
                  <a:srgbClr val="00B0F0"/>
                </a:solidFill>
              </a:rPr>
              <a:t>verticePair0 </a:t>
            </a:r>
            <a:r>
              <a:rPr lang="en-US" dirty="0"/>
              <a:t>= new </a:t>
            </a:r>
            <a:r>
              <a:rPr lang="en-US" dirty="0" err="1"/>
              <a:t>VerticePair</a:t>
            </a:r>
            <a:r>
              <a:rPr lang="en-US" dirty="0"/>
              <a:t>(1, 6);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CD7D47E-6300-47E5-4F71-52B8D1424B48}"/>
              </a:ext>
            </a:extLst>
          </p:cNvPr>
          <p:cNvSpPr txBox="1"/>
          <p:nvPr/>
        </p:nvSpPr>
        <p:spPr>
          <a:xfrm>
            <a:off x="5024763" y="1230343"/>
            <a:ext cx="461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Instantiating class</a:t>
            </a:r>
            <a:endParaRPr lang="sk-SK" sz="3600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C6DE421-090D-9150-DD56-2EF8D7F4543D}"/>
              </a:ext>
            </a:extLst>
          </p:cNvPr>
          <p:cNvSpPr txBox="1"/>
          <p:nvPr/>
        </p:nvSpPr>
        <p:spPr>
          <a:xfrm>
            <a:off x="5024763" y="3576938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3. Extending class dynamically</a:t>
            </a:r>
            <a:endParaRPr lang="sk-SK" sz="3600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7727BC1-45DA-0B38-53E1-BDD17A21EF58}"/>
              </a:ext>
            </a:extLst>
          </p:cNvPr>
          <p:cNvSpPr txBox="1"/>
          <p:nvPr/>
        </p:nvSpPr>
        <p:spPr>
          <a:xfrm>
            <a:off x="4414819" y="4312792"/>
            <a:ext cx="741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-possibly with new features… that can be then evolved independently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277E923-F22E-8AB4-FA98-8C607A7781E5}"/>
              </a:ext>
            </a:extLst>
          </p:cNvPr>
          <p:cNvSpPr txBox="1"/>
          <p:nvPr/>
        </p:nvSpPr>
        <p:spPr>
          <a:xfrm>
            <a:off x="1546142" y="4724174"/>
            <a:ext cx="1035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verticePair</a:t>
            </a:r>
            <a:r>
              <a:rPr lang="en-US" dirty="0" err="1"/>
              <a:t>.</a:t>
            </a:r>
            <a:r>
              <a:rPr lang="en-US" dirty="0" err="1">
                <a:solidFill>
                  <a:srgbClr val="FF0000"/>
                </a:solidFill>
              </a:rPr>
              <a:t>checkPoint</a:t>
            </a:r>
            <a:r>
              <a:rPr lang="en-US" dirty="0"/>
              <a:t> = function() { if (</a:t>
            </a:r>
            <a:r>
              <a:rPr lang="en-US" dirty="0" err="1"/>
              <a:t>this.x</a:t>
            </a:r>
            <a:r>
              <a:rPr lang="en-US" dirty="0"/>
              <a:t> &gt; 2) { throw new Error('Coordinate X is greater!');} } 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DF0E450-7FC7-6244-B0DD-4034E13EF4F4}"/>
              </a:ext>
            </a:extLst>
          </p:cNvPr>
          <p:cNvSpPr txBox="1"/>
          <p:nvPr/>
        </p:nvSpPr>
        <p:spPr>
          <a:xfrm>
            <a:off x="428874" y="5217043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4. Using the extension</a:t>
            </a:r>
            <a:endParaRPr lang="sk-SK" sz="3600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DD48EAE-B606-1F39-5503-47C5687A932A}"/>
              </a:ext>
            </a:extLst>
          </p:cNvPr>
          <p:cNvSpPr txBox="1"/>
          <p:nvPr/>
        </p:nvSpPr>
        <p:spPr>
          <a:xfrm>
            <a:off x="723796" y="5986911"/>
            <a:ext cx="302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verticePair0</a:t>
            </a:r>
            <a:r>
              <a:rPr lang="en-US" dirty="0"/>
              <a:t>.</a:t>
            </a:r>
            <a:r>
              <a:rPr lang="en-US" b="1" dirty="0">
                <a:solidFill>
                  <a:srgbClr val="FF0000"/>
                </a:solidFill>
              </a:rPr>
              <a:t>checkPoint();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E6EA21B-6526-F8D8-E304-C6314858FA42}"/>
              </a:ext>
            </a:extLst>
          </p:cNvPr>
          <p:cNvSpPr txBox="1"/>
          <p:nvPr/>
        </p:nvSpPr>
        <p:spPr>
          <a:xfrm>
            <a:off x="723796" y="6356243"/>
            <a:ext cx="28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verticePair</a:t>
            </a:r>
            <a:r>
              <a:rPr lang="en-US" dirty="0" err="1"/>
              <a:t>.</a:t>
            </a:r>
            <a:r>
              <a:rPr lang="en-US" b="1" dirty="0" err="1">
                <a:solidFill>
                  <a:srgbClr val="FF0000"/>
                </a:solidFill>
              </a:rPr>
              <a:t>checkPoint</a:t>
            </a:r>
            <a:r>
              <a:rPr lang="en-US" b="1" dirty="0">
                <a:solidFill>
                  <a:srgbClr val="FF0000"/>
                </a:solidFill>
              </a:rPr>
              <a:t>();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7" name="Šípka: nadol 16">
            <a:extLst>
              <a:ext uri="{FF2B5EF4-FFF2-40B4-BE49-F238E27FC236}">
                <a16:creationId xmlns:a16="http://schemas.microsoft.com/office/drawing/2014/main" id="{8E245DF0-97AC-2F97-83EB-5AB6DBE3CE2E}"/>
              </a:ext>
            </a:extLst>
          </p:cNvPr>
          <p:cNvSpPr/>
          <p:nvPr/>
        </p:nvSpPr>
        <p:spPr>
          <a:xfrm rot="5400000">
            <a:off x="3789294" y="5743349"/>
            <a:ext cx="705955" cy="89327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CB03CBE-9A38-6C34-FCB1-B3CB2D1CA5D0}"/>
              </a:ext>
            </a:extLst>
          </p:cNvPr>
          <p:cNvSpPr txBox="1"/>
          <p:nvPr/>
        </p:nvSpPr>
        <p:spPr>
          <a:xfrm>
            <a:off x="4854298" y="5986911"/>
            <a:ext cx="6971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Is it </a:t>
            </a:r>
            <a:r>
              <a:rPr lang="en-US" sz="2000" b="1" dirty="0" err="1"/>
              <a:t>successfull</a:t>
            </a:r>
            <a:r>
              <a:rPr lang="en-US" sz="2000" b="1" dirty="0"/>
              <a:t>? Is extension bound to particular object?</a:t>
            </a:r>
            <a:endParaRPr lang="sk-SK" sz="2000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F7AC0B6E-02DB-9F58-CE85-EFDCAB98976E}"/>
              </a:ext>
            </a:extLst>
          </p:cNvPr>
          <p:cNvSpPr txBox="1"/>
          <p:nvPr/>
        </p:nvSpPr>
        <p:spPr>
          <a:xfrm>
            <a:off x="7988876" y="975519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 err="1"/>
              <a:t>Dynamic</a:t>
            </a:r>
            <a:r>
              <a:rPr lang="sk-SK" sz="1800" b="1" dirty="0"/>
              <a:t> </a:t>
            </a:r>
            <a:r>
              <a:rPr lang="sk-SK" sz="1800" b="1" dirty="0" err="1"/>
              <a:t>Object</a:t>
            </a:r>
            <a:r>
              <a:rPr lang="sk-SK" sz="1800" b="1" dirty="0"/>
              <a:t> </a:t>
            </a:r>
            <a:r>
              <a:rPr lang="sk-SK" sz="1800" b="1" dirty="0" err="1"/>
              <a:t>Modification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499165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1389</TotalTime>
  <Words>4354</Words>
  <Application>Microsoft Office PowerPoint</Application>
  <PresentationFormat>Širokouhlá</PresentationFormat>
  <Paragraphs>637</Paragraphs>
  <Slides>80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80</vt:i4>
      </vt:variant>
    </vt:vector>
  </HeadingPairs>
  <TitlesOfParts>
    <vt:vector size="87" baseType="lpstr">
      <vt:lpstr>Amazon Ember</vt:lpstr>
      <vt:lpstr>Arial</vt:lpstr>
      <vt:lpstr>Calibri</vt:lpstr>
      <vt:lpstr>Domine</vt:lpstr>
      <vt:lpstr>Trebuchet MS</vt:lpstr>
      <vt:lpstr>Wingdings 3</vt:lpstr>
      <vt:lpstr>Fazeta</vt:lpstr>
      <vt:lpstr>Aspects in Analysis And Design</vt:lpstr>
      <vt:lpstr>Analysis</vt:lpstr>
      <vt:lpstr>AOSD via Use Cases</vt:lpstr>
      <vt:lpstr>Prezentácia programu PowerPoint</vt:lpstr>
      <vt:lpstr>Peer Use Cases</vt:lpstr>
      <vt:lpstr>Prezentácia programu PowerPoint</vt:lpstr>
      <vt:lpstr>Dynamically extending class</vt:lpstr>
      <vt:lpstr>Test</vt:lpstr>
      <vt:lpstr>Prezentácia programu PowerPoint</vt:lpstr>
      <vt:lpstr>Prezentácia programu PowerPoint</vt:lpstr>
      <vt:lpstr>Peer Use Cases</vt:lpstr>
      <vt:lpstr>Solution to Peer Use Cases:       Intertype Declaration</vt:lpstr>
      <vt:lpstr>Overlapping Problem in Peer Use Cases</vt:lpstr>
      <vt:lpstr>Solving Overlapping Problem in Peer Use Cases</vt:lpstr>
      <vt:lpstr>Prezentácia programu PowerPoint</vt:lpstr>
      <vt:lpstr>Identifying the execution place of the extension of operation</vt:lpstr>
      <vt:lpstr>Aspects And    Use Cases</vt:lpstr>
      <vt:lpstr>Details</vt:lpstr>
      <vt:lpstr>Themes in Analysis</vt:lpstr>
      <vt:lpstr>Operations With Themes According to Requirements</vt:lpstr>
      <vt:lpstr>Prezentácia programu PowerPoint</vt:lpstr>
      <vt:lpstr>1. Deciding About Themes</vt:lpstr>
      <vt:lpstr>Prezentácia programu PowerPoint</vt:lpstr>
      <vt:lpstr>Examples of  Basic Diagrams of Themes</vt:lpstr>
      <vt:lpstr>Prezentácia programu PowerPoint</vt:lpstr>
      <vt:lpstr>Applying the Changes in Basic Themes View</vt:lpstr>
      <vt:lpstr>Identifying Themes - Applying the  Changes in Basic Themes View</vt:lpstr>
      <vt:lpstr>Splitting themes - Applying the  Changes in Basic Themes View</vt:lpstr>
      <vt:lpstr>Splitting Themes - Applying the  Changes in Basic Themes View</vt:lpstr>
      <vt:lpstr>Aggregating Themes - Applying the  Changes in Basic Themes View</vt:lpstr>
      <vt:lpstr>Merging Similar Themes - Applying the  Changes in Basic Themes View</vt:lpstr>
      <vt:lpstr>Prezentácia programu PowerPoint</vt:lpstr>
      <vt:lpstr>Observing Responsibility of Themes</vt:lpstr>
      <vt:lpstr>Identification of Crosscutting Themes</vt:lpstr>
      <vt:lpstr>Examples  of Basic Diagrams of Themes</vt:lpstr>
      <vt:lpstr>Examples of  Crosscutting  View</vt:lpstr>
      <vt:lpstr>Examples of Crosscutting View</vt:lpstr>
      <vt:lpstr>Examples of crosscutting view</vt:lpstr>
      <vt:lpstr>Prezentácia programu PowerPoint</vt:lpstr>
      <vt:lpstr>Individual View</vt:lpstr>
      <vt:lpstr>Example of Individual View</vt:lpstr>
      <vt:lpstr>Design</vt:lpstr>
      <vt:lpstr>Themes in Design</vt:lpstr>
      <vt:lpstr>Principles</vt:lpstr>
      <vt:lpstr>Examples of basic  view</vt:lpstr>
      <vt:lpstr>Prezentácia programu PowerPoint</vt:lpstr>
      <vt:lpstr>Examples of Composition of Themes</vt:lpstr>
      <vt:lpstr>Prezentácia programu PowerPoint</vt:lpstr>
      <vt:lpstr>Prezentácia programu PowerPoint</vt:lpstr>
      <vt:lpstr>Prezentácia programu PowerPoint</vt:lpstr>
      <vt:lpstr>Aspect  Oriented Change  Realization</vt:lpstr>
      <vt:lpstr>Prezentácia programu PowerPoint</vt:lpstr>
      <vt:lpstr>Prezentácia programu PowerPoint</vt:lpstr>
      <vt:lpstr>Prezentácia programu PowerPoint</vt:lpstr>
      <vt:lpstr>Prezentácia programu PowerPoint</vt:lpstr>
      <vt:lpstr>Test  2019   /2020</vt:lpstr>
      <vt:lpstr>Test  2019   /2020</vt:lpstr>
      <vt:lpstr>Themes DOC</vt:lpstr>
      <vt:lpstr>Prezentácia programu PowerPoint</vt:lpstr>
      <vt:lpstr>Code</vt:lpstr>
      <vt:lpstr>Test  2018   /2019</vt:lpstr>
      <vt:lpstr>Test  2018   /2019</vt:lpstr>
      <vt:lpstr>Themes DOC</vt:lpstr>
      <vt:lpstr>Prezentácia programu PowerPoint</vt:lpstr>
      <vt:lpstr>Code</vt:lpstr>
      <vt:lpstr>Test  2017   /2018</vt:lpstr>
      <vt:lpstr>Test  2017   /2018</vt:lpstr>
      <vt:lpstr>Themes DOC</vt:lpstr>
      <vt:lpstr>Prezentácia programu PowerPoint</vt:lpstr>
      <vt:lpstr>Code</vt:lpstr>
      <vt:lpstr>Prezentácia programu PowerPoint</vt:lpstr>
      <vt:lpstr>JPDD</vt:lpstr>
      <vt:lpstr>Lexical Correspondence</vt:lpstr>
      <vt:lpstr>Relations Between Classes</vt:lpstr>
      <vt:lpstr>Prezentácia programu PowerPoint</vt:lpstr>
      <vt:lpstr>Sequence Diagrams</vt:lpstr>
      <vt:lpstr>Prezentácia programu PowerPoint</vt:lpstr>
      <vt:lpstr>Prezentácia programu PowerPoint</vt:lpstr>
      <vt:lpstr>Prezentácia programu PowerPoint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Perdek</dc:creator>
  <cp:lastModifiedBy>Jakub Perdek</cp:lastModifiedBy>
  <cp:revision>29</cp:revision>
  <dcterms:created xsi:type="dcterms:W3CDTF">2024-08-29T21:12:59Z</dcterms:created>
  <dcterms:modified xsi:type="dcterms:W3CDTF">2024-10-09T18:56:49Z</dcterms:modified>
</cp:coreProperties>
</file>